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4" r:id="rId3"/>
    <p:sldId id="265" r:id="rId4"/>
    <p:sldId id="266" r:id="rId5"/>
    <p:sldId id="267" r:id="rId6"/>
    <p:sldId id="268" r:id="rId7"/>
    <p:sldId id="262" r:id="rId8"/>
    <p:sldId id="271" r:id="rId9"/>
    <p:sldId id="276" r:id="rId10"/>
    <p:sldId id="260" r:id="rId11"/>
    <p:sldId id="257" r:id="rId12"/>
    <p:sldId id="261" r:id="rId13"/>
    <p:sldId id="275" r:id="rId14"/>
    <p:sldId id="274" r:id="rId15"/>
    <p:sldId id="269" r:id="rId16"/>
    <p:sldId id="270" r:id="rId17"/>
    <p:sldId id="273" r:id="rId18"/>
    <p:sldId id="277" r:id="rId19"/>
    <p:sldId id="278" r:id="rId20"/>
    <p:sldId id="279"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982994-B3AE-4AD5-B678-B21B859824FF}"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396586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82994-B3AE-4AD5-B678-B21B859824FF}"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187779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82994-B3AE-4AD5-B678-B21B859824FF}"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A4D292-98BE-4044-AB19-649A0225FA54}"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582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4982994-B3AE-4AD5-B678-B21B859824FF}"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1422125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4982994-B3AE-4AD5-B678-B21B859824FF}"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A4D292-98BE-4044-AB19-649A0225FA54}"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787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4982994-B3AE-4AD5-B678-B21B859824FF}"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333903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82994-B3AE-4AD5-B678-B21B859824FF}"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168775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82994-B3AE-4AD5-B678-B21B859824FF}"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256347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82994-B3AE-4AD5-B678-B21B859824FF}"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17648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82994-B3AE-4AD5-B678-B21B859824FF}"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400754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982994-B3AE-4AD5-B678-B21B859824FF}"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58968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982994-B3AE-4AD5-B678-B21B859824FF}" type="datetimeFigureOut">
              <a:rPr lang="en-US" smtClean="0"/>
              <a:pPr/>
              <a:t>2/24/2015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356338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982994-B3AE-4AD5-B678-B21B859824FF}"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314605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82994-B3AE-4AD5-B678-B21B859824FF}" type="datetimeFigureOut">
              <a:rPr lang="en-US" smtClean="0"/>
              <a:pPr/>
              <a:t>2/24/2015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24805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82994-B3AE-4AD5-B678-B21B859824FF}"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5093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82994-B3AE-4AD5-B678-B21B859824FF}"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A4D292-98BE-4044-AB19-649A0225FA54}" type="slidenum">
              <a:rPr lang="en-US" smtClean="0"/>
              <a:pPr/>
              <a:t>‹#›</a:t>
            </a:fld>
            <a:endParaRPr lang="en-US"/>
          </a:p>
        </p:txBody>
      </p:sp>
    </p:spTree>
    <p:extLst>
      <p:ext uri="{BB962C8B-B14F-4D97-AF65-F5344CB8AC3E}">
        <p14:creationId xmlns:p14="http://schemas.microsoft.com/office/powerpoint/2010/main" val="308078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982994-B3AE-4AD5-B678-B21B859824FF}" type="datetimeFigureOut">
              <a:rPr lang="en-US" smtClean="0"/>
              <a:pPr/>
              <a:t>2/24/2015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A4D292-98BE-4044-AB19-649A0225FA54}" type="slidenum">
              <a:rPr lang="en-US" smtClean="0"/>
              <a:pPr/>
              <a:t>‹#›</a:t>
            </a:fld>
            <a:endParaRPr lang="en-US"/>
          </a:p>
        </p:txBody>
      </p:sp>
    </p:spTree>
    <p:extLst>
      <p:ext uri="{BB962C8B-B14F-4D97-AF65-F5344CB8AC3E}">
        <p14:creationId xmlns:p14="http://schemas.microsoft.com/office/powerpoint/2010/main" val="29006616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5314" y="1600200"/>
            <a:ext cx="8915399" cy="2262781"/>
          </a:xfrm>
        </p:spPr>
        <p:txBody>
          <a:bodyPr>
            <a:normAutofit/>
          </a:bodyPr>
          <a:lstStyle/>
          <a:p>
            <a:r>
              <a:rPr lang="en-US" altLang="zh-TW" sz="5300" dirty="0" smtClean="0">
                <a:effectLst>
                  <a:outerShdw blurRad="38100" dist="38100" dir="2700000" algn="tl">
                    <a:srgbClr val="C0C0C0"/>
                  </a:outerShdw>
                </a:effectLst>
                <a:latin typeface="Verdana" pitchFamily="34" charset="0"/>
              </a:rPr>
              <a:t>Teaching </a:t>
            </a:r>
            <a:r>
              <a:rPr lang="en-US" altLang="zh-TW" sz="5300" dirty="0">
                <a:effectLst>
                  <a:outerShdw blurRad="38100" dist="38100" dir="2700000" algn="tl">
                    <a:srgbClr val="C0C0C0"/>
                  </a:outerShdw>
                </a:effectLst>
                <a:latin typeface="Verdana" pitchFamily="34" charset="0"/>
              </a:rPr>
              <a:t>and Learning of Technical English</a:t>
            </a:r>
            <a:endParaRPr lang="en-US" dirty="0"/>
          </a:p>
        </p:txBody>
      </p:sp>
      <p:sp>
        <p:nvSpPr>
          <p:cNvPr id="3" name="Subtitle 2"/>
          <p:cNvSpPr>
            <a:spLocks noGrp="1"/>
          </p:cNvSpPr>
          <p:nvPr>
            <p:ph type="subTitle" idx="1"/>
          </p:nvPr>
        </p:nvSpPr>
        <p:spPr/>
        <p:txBody>
          <a:bodyPr>
            <a:normAutofit/>
          </a:bodyPr>
          <a:lstStyle/>
          <a:p>
            <a:r>
              <a:rPr lang="en-US" sz="4000" b="1" dirty="0" smtClean="0"/>
              <a:t>Dr. </a:t>
            </a:r>
            <a:r>
              <a:rPr lang="en-US" sz="4000" b="1" dirty="0" err="1" smtClean="0"/>
              <a:t>Ravindra</a:t>
            </a:r>
            <a:r>
              <a:rPr lang="en-US" sz="4000" b="1" dirty="0" smtClean="0"/>
              <a:t> Prasad </a:t>
            </a:r>
            <a:r>
              <a:rPr lang="en-US" sz="4000" b="1" dirty="0"/>
              <a:t>S</a:t>
            </a:r>
            <a:r>
              <a:rPr lang="en-US" sz="4000" b="1" dirty="0" smtClean="0"/>
              <a:t>ingh</a:t>
            </a:r>
            <a:endParaRPr lang="en-US" sz="4000" b="1" dirty="0"/>
          </a:p>
        </p:txBody>
      </p:sp>
    </p:spTree>
    <p:extLst>
      <p:ext uri="{BB962C8B-B14F-4D97-AF65-F5344CB8AC3E}">
        <p14:creationId xmlns:p14="http://schemas.microsoft.com/office/powerpoint/2010/main" val="2107698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9301" y="1746914"/>
            <a:ext cx="8757031" cy="3059811"/>
          </a:xfrm>
          <a:prstGeom prst="rect">
            <a:avLst/>
          </a:prstGeom>
        </p:spPr>
      </p:pic>
      <p:sp>
        <p:nvSpPr>
          <p:cNvPr id="3" name="TextBox 2"/>
          <p:cNvSpPr txBox="1"/>
          <p:nvPr/>
        </p:nvSpPr>
        <p:spPr>
          <a:xfrm>
            <a:off x="2115403" y="559559"/>
            <a:ext cx="7970292" cy="584775"/>
          </a:xfrm>
          <a:prstGeom prst="rect">
            <a:avLst/>
          </a:prstGeom>
          <a:noFill/>
        </p:spPr>
        <p:txBody>
          <a:bodyPr wrap="square" rtlCol="0">
            <a:spAutoFit/>
          </a:bodyPr>
          <a:lstStyle/>
          <a:p>
            <a:r>
              <a:rPr lang="en-US" sz="3200" b="1" u="sng" dirty="0" smtClean="0"/>
              <a:t>Flow Chart: Solar Water Heater</a:t>
            </a:r>
            <a:endParaRPr lang="en-US" sz="3200" b="1" u="sng" dirty="0"/>
          </a:p>
        </p:txBody>
      </p:sp>
    </p:spTree>
    <p:extLst>
      <p:ext uri="{BB962C8B-B14F-4D97-AF65-F5344CB8AC3E}">
        <p14:creationId xmlns:p14="http://schemas.microsoft.com/office/powerpoint/2010/main" val="46349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6988" y="1086402"/>
            <a:ext cx="10635012" cy="490182"/>
          </a:xfrm>
          <a:prstGeom prst="rect">
            <a:avLst/>
          </a:prstGeom>
        </p:spPr>
      </p:pic>
      <p:pic>
        <p:nvPicPr>
          <p:cNvPr id="3" name="Picture 2"/>
          <p:cNvPicPr>
            <a:picLocks noChangeAspect="1"/>
          </p:cNvPicPr>
          <p:nvPr/>
        </p:nvPicPr>
        <p:blipFill>
          <a:blip r:embed="rId3"/>
          <a:stretch>
            <a:fillRect/>
          </a:stretch>
        </p:blipFill>
        <p:spPr>
          <a:xfrm>
            <a:off x="3691755" y="1576584"/>
            <a:ext cx="5220426" cy="5178028"/>
          </a:xfrm>
          <a:prstGeom prst="rect">
            <a:avLst/>
          </a:prstGeom>
        </p:spPr>
      </p:pic>
      <p:sp>
        <p:nvSpPr>
          <p:cNvPr id="4" name="TextBox 3"/>
          <p:cNvSpPr txBox="1"/>
          <p:nvPr/>
        </p:nvSpPr>
        <p:spPr>
          <a:xfrm>
            <a:off x="2606722" y="436728"/>
            <a:ext cx="8502556" cy="584775"/>
          </a:xfrm>
          <a:prstGeom prst="rect">
            <a:avLst/>
          </a:prstGeom>
          <a:noFill/>
        </p:spPr>
        <p:txBody>
          <a:bodyPr wrap="square" rtlCol="0">
            <a:spAutoFit/>
          </a:bodyPr>
          <a:lstStyle/>
          <a:p>
            <a:r>
              <a:rPr lang="en-US" sz="3200" b="1" dirty="0" smtClean="0"/>
              <a:t>Car Cooling System</a:t>
            </a:r>
            <a:endParaRPr lang="en-US" sz="3200" b="1" dirty="0"/>
          </a:p>
        </p:txBody>
      </p:sp>
    </p:spTree>
    <p:extLst>
      <p:ext uri="{BB962C8B-B14F-4D97-AF65-F5344CB8AC3E}">
        <p14:creationId xmlns:p14="http://schemas.microsoft.com/office/powerpoint/2010/main" val="466328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2523" y="923343"/>
            <a:ext cx="9624784" cy="4371988"/>
          </a:xfrm>
          <a:prstGeom prst="rect">
            <a:avLst/>
          </a:prstGeom>
        </p:spPr>
      </p:pic>
    </p:spTree>
    <p:extLst>
      <p:ext uri="{BB962C8B-B14F-4D97-AF65-F5344CB8AC3E}">
        <p14:creationId xmlns:p14="http://schemas.microsoft.com/office/powerpoint/2010/main" val="77132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 of Computer Terminology </a:t>
            </a:r>
            <a:endParaRPr lang="en-US" dirty="0"/>
          </a:p>
        </p:txBody>
      </p:sp>
      <p:pic>
        <p:nvPicPr>
          <p:cNvPr id="4" name="Content Placeholder 3"/>
          <p:cNvPicPr>
            <a:picLocks noGrp="1" noChangeAspect="1"/>
          </p:cNvPicPr>
          <p:nvPr>
            <p:ph idx="1"/>
          </p:nvPr>
        </p:nvPicPr>
        <p:blipFill>
          <a:blip r:embed="rId2"/>
          <a:stretch>
            <a:fillRect/>
          </a:stretch>
        </p:blipFill>
        <p:spPr>
          <a:xfrm>
            <a:off x="3160214" y="2552130"/>
            <a:ext cx="8076492" cy="2169995"/>
          </a:xfrm>
          <a:prstGeom prst="rect">
            <a:avLst/>
          </a:prstGeom>
        </p:spPr>
      </p:pic>
    </p:spTree>
    <p:extLst>
      <p:ext uri="{BB962C8B-B14F-4D97-AF65-F5344CB8AC3E}">
        <p14:creationId xmlns:p14="http://schemas.microsoft.com/office/powerpoint/2010/main" val="85761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Taxonomy of vocabulary relative to ESP</a:t>
            </a:r>
            <a:endParaRPr lang="en-US" dirty="0"/>
          </a:p>
        </p:txBody>
      </p:sp>
      <p:sp>
        <p:nvSpPr>
          <p:cNvPr id="3" name="Content Placeholder 2"/>
          <p:cNvSpPr>
            <a:spLocks noGrp="1"/>
          </p:cNvSpPr>
          <p:nvPr>
            <p:ph idx="1"/>
          </p:nvPr>
        </p:nvSpPr>
        <p:spPr/>
        <p:txBody>
          <a:bodyPr/>
          <a:lstStyle/>
          <a:p>
            <a:r>
              <a:rPr lang="en-US" dirty="0"/>
              <a:t>The vocabulary of quality: (reliable, low-cost, affordable, failure, improve, etc</a:t>
            </a:r>
            <a:r>
              <a:rPr lang="en-US" dirty="0" smtClean="0"/>
              <a:t>.)</a:t>
            </a:r>
          </a:p>
          <a:p>
            <a:pPr marL="0" indent="0">
              <a:buNone/>
            </a:pPr>
            <a:endParaRPr lang="en-US" dirty="0" smtClean="0"/>
          </a:p>
          <a:p>
            <a:r>
              <a:rPr lang="en-US" dirty="0" smtClean="0"/>
              <a:t> </a:t>
            </a:r>
            <a:r>
              <a:rPr lang="en-US" dirty="0"/>
              <a:t>that of users manuals: (check, fasten, perform, avoid, supply, fit, insert etc.) </a:t>
            </a:r>
          </a:p>
          <a:p>
            <a:endParaRPr lang="en-US" dirty="0" smtClean="0"/>
          </a:p>
          <a:p>
            <a:r>
              <a:rPr lang="en-US" dirty="0" smtClean="0"/>
              <a:t>that </a:t>
            </a:r>
            <a:r>
              <a:rPr lang="en-US" dirty="0"/>
              <a:t>of basic computing (hardware - software word processor - spreadsheet - hacker - byte - data digit).</a:t>
            </a:r>
          </a:p>
        </p:txBody>
      </p:sp>
    </p:spTree>
    <p:extLst>
      <p:ext uri="{BB962C8B-B14F-4D97-AF65-F5344CB8AC3E}">
        <p14:creationId xmlns:p14="http://schemas.microsoft.com/office/powerpoint/2010/main" val="3847458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devices</a:t>
            </a:r>
            <a:endParaRPr lang="en-US" dirty="0"/>
          </a:p>
        </p:txBody>
      </p:sp>
      <p:pic>
        <p:nvPicPr>
          <p:cNvPr id="4" name="Content Placeholder 3"/>
          <p:cNvPicPr>
            <a:picLocks noGrp="1" noChangeAspect="1"/>
          </p:cNvPicPr>
          <p:nvPr>
            <p:ph idx="1"/>
          </p:nvPr>
        </p:nvPicPr>
        <p:blipFill>
          <a:blip r:embed="rId2"/>
          <a:stretch>
            <a:fillRect/>
          </a:stretch>
        </p:blipFill>
        <p:spPr>
          <a:xfrm>
            <a:off x="2592925" y="1905000"/>
            <a:ext cx="8816003" cy="4886829"/>
          </a:xfrm>
          <a:prstGeom prst="rect">
            <a:avLst/>
          </a:prstGeom>
        </p:spPr>
      </p:pic>
    </p:spTree>
    <p:extLst>
      <p:ext uri="{BB962C8B-B14F-4D97-AF65-F5344CB8AC3E}">
        <p14:creationId xmlns:p14="http://schemas.microsoft.com/office/powerpoint/2010/main" val="467361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2439" y="898901"/>
            <a:ext cx="7751746" cy="5959099"/>
          </a:xfrm>
          <a:prstGeom prst="rect">
            <a:avLst/>
          </a:prstGeom>
        </p:spPr>
      </p:pic>
      <p:sp>
        <p:nvSpPr>
          <p:cNvPr id="3" name="TextBox 2"/>
          <p:cNvSpPr txBox="1"/>
          <p:nvPr/>
        </p:nvSpPr>
        <p:spPr>
          <a:xfrm>
            <a:off x="2497540" y="177421"/>
            <a:ext cx="7806520" cy="584775"/>
          </a:xfrm>
          <a:prstGeom prst="rect">
            <a:avLst/>
          </a:prstGeom>
          <a:noFill/>
        </p:spPr>
        <p:txBody>
          <a:bodyPr wrap="square" rtlCol="0">
            <a:spAutoFit/>
          </a:bodyPr>
          <a:lstStyle/>
          <a:p>
            <a:r>
              <a:rPr lang="en-US" sz="3200" b="1" dirty="0" smtClean="0"/>
              <a:t>Operation on EPBOS</a:t>
            </a:r>
            <a:endParaRPr lang="en-US" sz="3200" b="1" dirty="0"/>
          </a:p>
        </p:txBody>
      </p:sp>
    </p:spTree>
    <p:extLst>
      <p:ext uri="{BB962C8B-B14F-4D97-AF65-F5344CB8AC3E}">
        <p14:creationId xmlns:p14="http://schemas.microsoft.com/office/powerpoint/2010/main" val="2987860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Taxonomy of vocabulary relative to ESP</a:t>
            </a:r>
          </a:p>
        </p:txBody>
      </p:sp>
      <p:sp>
        <p:nvSpPr>
          <p:cNvPr id="3" name="Content Placeholder 2"/>
          <p:cNvSpPr>
            <a:spLocks noGrp="1"/>
          </p:cNvSpPr>
          <p:nvPr>
            <p:ph idx="1"/>
          </p:nvPr>
        </p:nvSpPr>
        <p:spPr/>
        <p:txBody>
          <a:bodyPr/>
          <a:lstStyle/>
          <a:p>
            <a:r>
              <a:rPr lang="en-US" dirty="0"/>
              <a:t>these words may have high ambiguity, which may make them difficult to understand, since the exact meaning is not always immediately perceivable even to the L2 learner who knows the word</a:t>
            </a:r>
            <a:r>
              <a:rPr lang="en-US" dirty="0" smtClean="0"/>
              <a:t>.</a:t>
            </a:r>
          </a:p>
          <a:p>
            <a:r>
              <a:rPr lang="en-US" dirty="0" smtClean="0"/>
              <a:t> </a:t>
            </a:r>
            <a:r>
              <a:rPr lang="en-US" dirty="0"/>
              <a:t>Even such a usual verb as </a:t>
            </a:r>
            <a:r>
              <a:rPr lang="en-US" b="1" dirty="0"/>
              <a:t>clean</a:t>
            </a:r>
            <a:r>
              <a:rPr lang="en-US" dirty="0"/>
              <a:t> can be a problem: </a:t>
            </a:r>
            <a:r>
              <a:rPr lang="en-US" b="1" dirty="0"/>
              <a:t>a mechanics will clean a </a:t>
            </a:r>
            <a:r>
              <a:rPr lang="en-US" b="1" dirty="0" err="1"/>
              <a:t>carburettor</a:t>
            </a:r>
            <a:r>
              <a:rPr lang="en-US" dirty="0"/>
              <a:t>, </a:t>
            </a:r>
            <a:r>
              <a:rPr lang="en-US" b="1" dirty="0"/>
              <a:t>an electrician can clean a wire</a:t>
            </a:r>
            <a:r>
              <a:rPr lang="en-US" dirty="0"/>
              <a:t>, </a:t>
            </a:r>
            <a:r>
              <a:rPr lang="en-US" b="1" dirty="0"/>
              <a:t>while a farmer cleans a field or a ditch</a:t>
            </a:r>
            <a:r>
              <a:rPr lang="en-US" dirty="0"/>
              <a:t>!</a:t>
            </a:r>
          </a:p>
          <a:p>
            <a:r>
              <a:rPr lang="en-US" dirty="0" smtClean="0"/>
              <a:t>One  should not forget that a word may have very different semantic fields and belong to several categories at the same time .Take  this usual noun a plate. It belongs to general English when you think about kitchenware or about your cars  </a:t>
            </a:r>
            <a:r>
              <a:rPr lang="en-US" dirty="0" err="1" smtClean="0"/>
              <a:t>licence</a:t>
            </a:r>
            <a:r>
              <a:rPr lang="en-US" dirty="0" smtClean="0"/>
              <a:t>  plates .But  it is </a:t>
            </a:r>
            <a:r>
              <a:rPr lang="en-US" dirty="0" err="1" smtClean="0"/>
              <a:t>specialised</a:t>
            </a:r>
            <a:r>
              <a:rPr lang="en-US" dirty="0" smtClean="0"/>
              <a:t> vocabulary when used in the printing, electrical or building on its meanings and uses.</a:t>
            </a:r>
            <a:endParaRPr lang="en-US" dirty="0"/>
          </a:p>
        </p:txBody>
      </p:sp>
    </p:spTree>
    <p:extLst>
      <p:ext uri="{BB962C8B-B14F-4D97-AF65-F5344CB8AC3E}">
        <p14:creationId xmlns:p14="http://schemas.microsoft.com/office/powerpoint/2010/main" val="4152636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2" y="395785"/>
            <a:ext cx="9894626" cy="6326269"/>
          </a:xfrm>
          <a:prstGeom prst="rect">
            <a:avLst/>
          </a:prstGeom>
        </p:spPr>
        <p:txBody>
          <a:bodyPr wrap="square">
            <a:spAutoFit/>
          </a:bodyPr>
          <a:lstStyle/>
          <a:p>
            <a:r>
              <a:rPr lang="en-US" sz="2000" b="1" dirty="0" smtClean="0"/>
              <a:t>Harding (2007) stresses that the general skills that a general English teacher uses e.g. being</a:t>
            </a:r>
          </a:p>
          <a:p>
            <a:r>
              <a:rPr lang="en-US" sz="2000" b="1" dirty="0" smtClean="0"/>
              <a:t>communicative, using authentic materials and analyzing English in a practical way are also</a:t>
            </a:r>
          </a:p>
          <a:p>
            <a:r>
              <a:rPr lang="en-US" sz="2000" b="1" dirty="0" smtClean="0"/>
              <a:t>applicable to ESP. He suggests that teachers should:</a:t>
            </a:r>
          </a:p>
          <a:p>
            <a:r>
              <a:rPr lang="en-US" sz="2000" b="1" dirty="0" smtClean="0"/>
              <a:t> Think about what is needed and don't just follow an off-the-shelf course or course book;</a:t>
            </a:r>
          </a:p>
          <a:p>
            <a:r>
              <a:rPr lang="en-US" sz="2000" b="1" dirty="0" smtClean="0"/>
              <a:t> Understand the nature of their students' subject area;</a:t>
            </a:r>
          </a:p>
          <a:p>
            <a:r>
              <a:rPr lang="en-US" sz="2000" b="1" dirty="0" smtClean="0"/>
              <a:t> Work out their language needs in relation to their skills;</a:t>
            </a:r>
          </a:p>
          <a:p>
            <a:r>
              <a:rPr lang="en-US" sz="2000" b="1" dirty="0" smtClean="0"/>
              <a:t> Use contexts, texts, situations from their subject area;</a:t>
            </a:r>
          </a:p>
          <a:p>
            <a:r>
              <a:rPr lang="en-US" sz="2000" b="1" dirty="0" smtClean="0"/>
              <a:t> Use authentic materials;</a:t>
            </a:r>
          </a:p>
          <a:p>
            <a:r>
              <a:rPr lang="en-US" sz="2000" b="1" dirty="0" smtClean="0"/>
              <a:t> Make the tasks as authentic as possible;</a:t>
            </a:r>
          </a:p>
          <a:p>
            <a:r>
              <a:rPr lang="en-US" sz="2000" b="1" dirty="0" smtClean="0"/>
              <a:t> Motivate the students with variety, relevance and fun;</a:t>
            </a:r>
          </a:p>
          <a:p>
            <a:r>
              <a:rPr lang="en-US" sz="2000" b="1" dirty="0" smtClean="0"/>
              <a:t> Take the classroom into the real world and bring the real world into the classroom</a:t>
            </a:r>
          </a:p>
          <a:p>
            <a:r>
              <a:rPr lang="en-US" sz="2000" b="1" dirty="0" smtClean="0"/>
              <a:t>The major difference between the teaching of Technical English and that of General English will</a:t>
            </a:r>
          </a:p>
          <a:p>
            <a:r>
              <a:rPr lang="en-US" sz="2000" b="1" dirty="0" smtClean="0"/>
              <a:t>normally be in the choice of contexts for listening and reading texts and in the choice of lexis in</a:t>
            </a:r>
          </a:p>
          <a:p>
            <a:r>
              <a:rPr lang="en-US" sz="2000" b="1" dirty="0" smtClean="0"/>
              <a:t>grammar and vocabulary exercises.</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391" y="395785"/>
            <a:ext cx="9062113" cy="5262979"/>
          </a:xfrm>
          <a:prstGeom prst="rect">
            <a:avLst/>
          </a:prstGeom>
        </p:spPr>
        <p:txBody>
          <a:bodyPr wrap="square">
            <a:spAutoFit/>
          </a:bodyPr>
          <a:lstStyle/>
          <a:p>
            <a:r>
              <a:rPr lang="en-US" sz="2800" b="1" dirty="0" smtClean="0"/>
              <a:t>They thus gain productive skills from simplicity to complexity and</a:t>
            </a:r>
          </a:p>
          <a:p>
            <a:r>
              <a:rPr lang="en-US" sz="2800" b="1" dirty="0" smtClean="0"/>
              <a:t>from generality to specificity i.e. the content inputs get more and more technical, the language</a:t>
            </a:r>
          </a:p>
          <a:p>
            <a:r>
              <a:rPr lang="en-US" sz="2800" b="1" dirty="0" smtClean="0"/>
              <a:t>inputs in the contents grow more and more specific.</a:t>
            </a:r>
          </a:p>
          <a:p>
            <a:r>
              <a:rPr lang="en-US" sz="2800" b="1" dirty="0" smtClean="0"/>
              <a:t>Technical English serves various purposes and some of the important needs are listed below:</a:t>
            </a:r>
          </a:p>
          <a:p>
            <a:r>
              <a:rPr lang="en-US" sz="2800" b="1" dirty="0" smtClean="0"/>
              <a:t>1. Reading Specialist literature</a:t>
            </a:r>
          </a:p>
          <a:p>
            <a:r>
              <a:rPr lang="en-US" sz="2800" b="1" dirty="0" smtClean="0"/>
              <a:t>2. Sharing information in conferences</a:t>
            </a:r>
          </a:p>
          <a:p>
            <a:r>
              <a:rPr lang="en-US" sz="2800" b="1" dirty="0" smtClean="0"/>
              <a:t>3. Listening for specific information</a:t>
            </a:r>
          </a:p>
          <a:p>
            <a:r>
              <a:rPr lang="en-US" sz="2800" b="1" dirty="0" smtClean="0"/>
              <a:t>4. Meeting the workplace requirements</a:t>
            </a:r>
            <a:endParaRPr lang="en-US"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the talk</a:t>
            </a:r>
            <a:endParaRPr lang="en-US" dirty="0"/>
          </a:p>
        </p:txBody>
      </p:sp>
      <p:sp>
        <p:nvSpPr>
          <p:cNvPr id="3" name="Content Placeholder 2"/>
          <p:cNvSpPr>
            <a:spLocks noGrp="1"/>
          </p:cNvSpPr>
          <p:nvPr>
            <p:ph idx="1"/>
          </p:nvPr>
        </p:nvSpPr>
        <p:spPr>
          <a:xfrm>
            <a:off x="2047164" y="1501254"/>
            <a:ext cx="9457448" cy="4409968"/>
          </a:xfrm>
        </p:spPr>
        <p:txBody>
          <a:bodyPr>
            <a:normAutofit fontScale="92500" lnSpcReduction="10000"/>
          </a:bodyPr>
          <a:lstStyle/>
          <a:p>
            <a:pPr algn="just">
              <a:lnSpc>
                <a:spcPct val="150000"/>
              </a:lnSpc>
            </a:pPr>
            <a:r>
              <a:rPr lang="en-US" sz="2400" dirty="0"/>
              <a:t>This </a:t>
            </a:r>
            <a:r>
              <a:rPr lang="en-US" sz="2400" dirty="0" smtClean="0"/>
              <a:t>talk is </a:t>
            </a:r>
            <a:r>
              <a:rPr lang="en-US" sz="2400" dirty="0"/>
              <a:t>to distinguish the differences between   </a:t>
            </a:r>
            <a:r>
              <a:rPr lang="en-US" sz="2400" b="1" dirty="0">
                <a:solidFill>
                  <a:srgbClr val="FF0000"/>
                </a:solidFill>
              </a:rPr>
              <a:t>General English (GE) </a:t>
            </a:r>
            <a:r>
              <a:rPr lang="en-US" sz="2400" dirty="0"/>
              <a:t>and </a:t>
            </a:r>
            <a:r>
              <a:rPr lang="en-US" sz="2400" b="1" dirty="0">
                <a:solidFill>
                  <a:srgbClr val="FF0000"/>
                </a:solidFill>
              </a:rPr>
              <a:t>Technical English (TE)</a:t>
            </a:r>
            <a:r>
              <a:rPr lang="en-US" sz="2400" dirty="0"/>
              <a:t>. </a:t>
            </a:r>
            <a:r>
              <a:rPr lang="en-US" sz="2400" dirty="0" smtClean="0"/>
              <a:t>First, It </a:t>
            </a:r>
            <a:r>
              <a:rPr lang="en-US" sz="2400" dirty="0"/>
              <a:t>tries to fix the place of Technical English in ELT, and attempts to trace the </a:t>
            </a:r>
            <a:r>
              <a:rPr lang="en-US" sz="2400" dirty="0" smtClean="0"/>
              <a:t>purposes </a:t>
            </a:r>
            <a:r>
              <a:rPr lang="en-US" sz="2400" dirty="0"/>
              <a:t>of learning the two varieties i.e. ,General  English  and Technical </a:t>
            </a:r>
            <a:r>
              <a:rPr lang="en-US" sz="2400" dirty="0" smtClean="0"/>
              <a:t>English, in </a:t>
            </a:r>
            <a:r>
              <a:rPr lang="en-US" sz="2400" dirty="0"/>
              <a:t>the  process shows how learning of TE can promote active </a:t>
            </a:r>
            <a:r>
              <a:rPr lang="en-US" sz="2400" dirty="0" smtClean="0"/>
              <a:t>-participation </a:t>
            </a:r>
            <a:r>
              <a:rPr lang="en-US" sz="2400" dirty="0"/>
              <a:t>in classroom </a:t>
            </a:r>
            <a:r>
              <a:rPr lang="en-US" sz="2400" dirty="0" smtClean="0"/>
              <a:t>activities, technical seminars, workshops </a:t>
            </a:r>
            <a:r>
              <a:rPr lang="en-US" sz="2400" dirty="0"/>
              <a:t>and research paper publications or  in short  how the learning of TE enables the learner use English for technical communication.</a:t>
            </a:r>
          </a:p>
          <a:p>
            <a:endParaRPr lang="en-US" sz="2400" dirty="0"/>
          </a:p>
        </p:txBody>
      </p:sp>
    </p:spTree>
    <p:extLst>
      <p:ext uri="{BB962C8B-B14F-4D97-AF65-F5344CB8AC3E}">
        <p14:creationId xmlns:p14="http://schemas.microsoft.com/office/powerpoint/2010/main" val="2722146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152" y="354844"/>
            <a:ext cx="8707271" cy="5262979"/>
          </a:xfrm>
          <a:prstGeom prst="rect">
            <a:avLst/>
          </a:prstGeom>
        </p:spPr>
        <p:txBody>
          <a:bodyPr wrap="square">
            <a:spAutoFit/>
          </a:bodyPr>
          <a:lstStyle/>
          <a:p>
            <a:pPr algn="just"/>
            <a:r>
              <a:rPr lang="en-US" sz="2400" b="1" dirty="0" smtClean="0"/>
              <a:t>Only on acquiring the necessary command over GE, the learner is encouraged to move ahead with TE. Eventually the knowledge and competence he gains through GE enables and ensures sustained interest in the learning and usage of TE, resulting in the assertive use of TE at workplace. Workplace requirement has now become much more demanding and complex. The success mantra today is sound technical knowledge and presence of mind complemented by proficient communication skills.</a:t>
            </a:r>
          </a:p>
          <a:p>
            <a:endParaRPr lang="en-US" sz="2400" b="1" dirty="0" smtClean="0"/>
          </a:p>
          <a:p>
            <a:r>
              <a:rPr lang="en-US" sz="2400" b="1" dirty="0" smtClean="0"/>
              <a:t>Hence it can be stated that GE is the foundation of TE and they are different from each other in the sense that they are used to serve different purposes.</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10" y="896203"/>
            <a:ext cx="8915400" cy="2724845"/>
          </a:xfrm>
        </p:spPr>
        <p:txBody>
          <a:bodyPr/>
          <a:lstStyle/>
          <a:p>
            <a:pPr algn="ctr"/>
            <a:r>
              <a:rPr lang="en-US" sz="7200" b="1" dirty="0" smtClean="0"/>
              <a:t>Thank you</a:t>
            </a:r>
            <a:endParaRPr lang="en-US" dirty="0"/>
          </a:p>
        </p:txBody>
      </p:sp>
    </p:spTree>
    <p:extLst>
      <p:ext uri="{BB962C8B-B14F-4D97-AF65-F5344CB8AC3E}">
        <p14:creationId xmlns:p14="http://schemas.microsoft.com/office/powerpoint/2010/main" val="1162827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Technical Languages </a:t>
            </a:r>
            <a:endParaRPr lang="en-US" dirty="0"/>
          </a:p>
        </p:txBody>
      </p:sp>
      <p:sp>
        <p:nvSpPr>
          <p:cNvPr id="3" name="Content Placeholder 2"/>
          <p:cNvSpPr>
            <a:spLocks noGrp="1"/>
          </p:cNvSpPr>
          <p:nvPr>
            <p:ph idx="1"/>
          </p:nvPr>
        </p:nvSpPr>
        <p:spPr>
          <a:xfrm>
            <a:off x="2138836" y="1410268"/>
            <a:ext cx="9365776" cy="5236192"/>
          </a:xfrm>
        </p:spPr>
        <p:txBody>
          <a:bodyPr>
            <a:normAutofit fontScale="92500" lnSpcReduction="20000"/>
          </a:bodyPr>
          <a:lstStyle/>
          <a:p>
            <a:pPr algn="just"/>
            <a:r>
              <a:rPr lang="en-US" sz="2200" dirty="0" smtClean="0"/>
              <a:t>amplifying </a:t>
            </a:r>
            <a:r>
              <a:rPr lang="en-US" sz="2200" dirty="0"/>
              <a:t>the quality of language studies and there by higher education as well.   The development </a:t>
            </a:r>
            <a:r>
              <a:rPr lang="en-US" sz="2200" dirty="0" smtClean="0"/>
              <a:t>o </a:t>
            </a:r>
            <a:r>
              <a:rPr lang="en-US" sz="2200" dirty="0"/>
              <a:t>f language skills aims at  active expansion of learners’ proficiency in English.</a:t>
            </a:r>
          </a:p>
          <a:p>
            <a:pPr marL="0" indent="0" algn="just">
              <a:buNone/>
            </a:pPr>
            <a:r>
              <a:rPr lang="en-US" dirty="0"/>
              <a:t> </a:t>
            </a:r>
          </a:p>
          <a:p>
            <a:pPr algn="just"/>
            <a:r>
              <a:rPr lang="en-US" sz="2400" dirty="0"/>
              <a:t>In the global context, students at engineering institutions need a specific set of language skills for their success  in education  and in career. Language classes at this higher </a:t>
            </a:r>
            <a:r>
              <a:rPr lang="en-US" sz="2400" dirty="0" smtClean="0"/>
              <a:t>level always </a:t>
            </a:r>
            <a:r>
              <a:rPr lang="en-US" sz="2400" dirty="0"/>
              <a:t>make use of the texts of specific professional areas (</a:t>
            </a:r>
            <a:r>
              <a:rPr lang="en-US" sz="2400" dirty="0" smtClean="0"/>
              <a:t>architecture, business </a:t>
            </a:r>
            <a:r>
              <a:rPr lang="en-US" sz="2400" dirty="0"/>
              <a:t>,civil </a:t>
            </a:r>
            <a:r>
              <a:rPr lang="en-US" sz="2400" dirty="0" smtClean="0"/>
              <a:t>engineering, computer) </a:t>
            </a:r>
            <a:r>
              <a:rPr lang="en-US" sz="2400" dirty="0"/>
              <a:t>Such  texts are usually focused on the communicative needs of the learners.   </a:t>
            </a:r>
            <a:endParaRPr lang="en-US" sz="2400" dirty="0" smtClean="0"/>
          </a:p>
          <a:p>
            <a:pPr algn="just"/>
            <a:r>
              <a:rPr lang="en-US" sz="2400" dirty="0" smtClean="0"/>
              <a:t>To  </a:t>
            </a:r>
            <a:r>
              <a:rPr lang="en-US" sz="2400" dirty="0"/>
              <a:t>meet </a:t>
            </a:r>
            <a:r>
              <a:rPr lang="en-US" sz="2400" dirty="0" smtClean="0"/>
              <a:t>global needs, language </a:t>
            </a:r>
            <a:r>
              <a:rPr lang="en-US" sz="2400" dirty="0"/>
              <a:t>teaching approach called </a:t>
            </a:r>
            <a:r>
              <a:rPr lang="en-US" sz="2400" b="1" dirty="0">
                <a:solidFill>
                  <a:srgbClr val="FF0000"/>
                </a:solidFill>
              </a:rPr>
              <a:t>English for Specific Purposes(ESP) or TE </a:t>
            </a:r>
            <a:r>
              <a:rPr lang="en-US" sz="2400" dirty="0"/>
              <a:t> is introduced.  </a:t>
            </a:r>
            <a:endParaRPr lang="en-US" sz="2400" dirty="0" smtClean="0"/>
          </a:p>
          <a:p>
            <a:pPr algn="just"/>
            <a:r>
              <a:rPr lang="en-US" sz="2400" dirty="0" smtClean="0"/>
              <a:t> </a:t>
            </a:r>
            <a:r>
              <a:rPr lang="en-US" sz="2400" dirty="0"/>
              <a:t>It is centered not only on the </a:t>
            </a:r>
            <a:r>
              <a:rPr lang="en-US" sz="2400" dirty="0" smtClean="0"/>
              <a:t>language(</a:t>
            </a:r>
            <a:r>
              <a:rPr lang="en-US" sz="2400" dirty="0" err="1" smtClean="0"/>
              <a:t>grammar,lexis</a:t>
            </a:r>
            <a:r>
              <a:rPr lang="en-US" sz="2400" dirty="0"/>
              <a:t>, register),but also on the skills and discourses that combine the development of linguistic skills together with the acquisition of specific information.</a:t>
            </a:r>
          </a:p>
          <a:p>
            <a:endParaRPr lang="en-US" dirty="0"/>
          </a:p>
        </p:txBody>
      </p:sp>
    </p:spTree>
    <p:extLst>
      <p:ext uri="{BB962C8B-B14F-4D97-AF65-F5344CB8AC3E}">
        <p14:creationId xmlns:p14="http://schemas.microsoft.com/office/powerpoint/2010/main" val="1270490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Technical English</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a:t>
            </a:r>
            <a:r>
              <a:rPr lang="en-US" b="1" dirty="0">
                <a:solidFill>
                  <a:srgbClr val="FF0000"/>
                </a:solidFill>
              </a:rPr>
              <a:t>Absolute </a:t>
            </a:r>
            <a:r>
              <a:rPr lang="en-US" b="1" dirty="0" smtClean="0">
                <a:solidFill>
                  <a:srgbClr val="FF0000"/>
                </a:solidFill>
              </a:rPr>
              <a:t>Characteristics</a:t>
            </a:r>
          </a:p>
          <a:p>
            <a:pPr marL="0" indent="0">
              <a:buNone/>
            </a:pPr>
            <a:endParaRPr lang="en-US" dirty="0"/>
          </a:p>
          <a:p>
            <a:r>
              <a:rPr lang="en-US" sz="2000" dirty="0" smtClean="0"/>
              <a:t>ESP </a:t>
            </a:r>
            <a:r>
              <a:rPr lang="en-US" sz="2000" dirty="0"/>
              <a:t>is defined to meet specific needs of the learner;</a:t>
            </a:r>
          </a:p>
          <a:p>
            <a:pPr marL="0" indent="0">
              <a:buNone/>
            </a:pPr>
            <a:r>
              <a:rPr lang="en-US" sz="2000" dirty="0"/>
              <a:t> </a:t>
            </a:r>
          </a:p>
          <a:p>
            <a:r>
              <a:rPr lang="en-US" sz="2000" dirty="0" smtClean="0"/>
              <a:t>ESP </a:t>
            </a:r>
            <a:r>
              <a:rPr lang="en-US" sz="2000" dirty="0"/>
              <a:t>makes use of the underlying methodology and activities of the discipline it serves;</a:t>
            </a:r>
          </a:p>
          <a:p>
            <a:pPr marL="0" indent="0">
              <a:buNone/>
            </a:pPr>
            <a:endParaRPr lang="en-US" sz="2000" dirty="0"/>
          </a:p>
          <a:p>
            <a:r>
              <a:rPr lang="en-US" sz="2000" dirty="0" smtClean="0"/>
              <a:t>ESP </a:t>
            </a:r>
            <a:r>
              <a:rPr lang="en-US" sz="2000" dirty="0"/>
              <a:t>is </a:t>
            </a:r>
            <a:r>
              <a:rPr lang="en-US" sz="2000" dirty="0" smtClean="0"/>
              <a:t>centered </a:t>
            </a:r>
            <a:r>
              <a:rPr lang="en-US" sz="2000" dirty="0"/>
              <a:t>on the language(grammar ,lexis ,and register</a:t>
            </a:r>
            <a:r>
              <a:rPr lang="en-US" sz="2000" dirty="0" smtClean="0"/>
              <a:t>), skills, discourse, and </a:t>
            </a:r>
            <a:r>
              <a:rPr lang="en-US" sz="2000" dirty="0"/>
              <a:t>genres appropriate to these </a:t>
            </a:r>
            <a:r>
              <a:rPr lang="en-US" sz="2000" dirty="0" smtClean="0"/>
              <a:t>activities</a:t>
            </a:r>
            <a:r>
              <a:rPr lang="en-US" dirty="0" smtClean="0"/>
              <a:t>.</a:t>
            </a:r>
            <a:endParaRPr lang="en-US" dirty="0"/>
          </a:p>
        </p:txBody>
      </p:sp>
    </p:spTree>
    <p:extLst>
      <p:ext uri="{BB962C8B-B14F-4D97-AF65-F5344CB8AC3E}">
        <p14:creationId xmlns:p14="http://schemas.microsoft.com/office/powerpoint/2010/main" val="2751519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Variable Characteristics </a:t>
            </a:r>
            <a:r>
              <a:rPr lang="en-US" b="1" dirty="0" smtClean="0"/>
              <a:t>of Technical English</a:t>
            </a:r>
            <a:endParaRPr lang="en-US" b="1" dirty="0"/>
          </a:p>
        </p:txBody>
      </p:sp>
      <p:sp>
        <p:nvSpPr>
          <p:cNvPr id="3" name="Content Placeholder 2"/>
          <p:cNvSpPr>
            <a:spLocks noGrp="1"/>
          </p:cNvSpPr>
          <p:nvPr>
            <p:ph idx="1"/>
          </p:nvPr>
        </p:nvSpPr>
        <p:spPr>
          <a:xfrm>
            <a:off x="2480030" y="2010770"/>
            <a:ext cx="9024582" cy="4280848"/>
          </a:xfrm>
        </p:spPr>
        <p:txBody>
          <a:bodyPr>
            <a:normAutofit fontScale="92500" lnSpcReduction="10000"/>
          </a:bodyPr>
          <a:lstStyle/>
          <a:p>
            <a:endParaRPr lang="en-US" dirty="0"/>
          </a:p>
          <a:p>
            <a:r>
              <a:rPr lang="en-US" sz="2200" dirty="0" smtClean="0"/>
              <a:t>ESP </a:t>
            </a:r>
            <a:r>
              <a:rPr lang="en-US" sz="2200" dirty="0"/>
              <a:t>may be related to or designed for specific disciplines;</a:t>
            </a:r>
          </a:p>
          <a:p>
            <a:pPr marL="0" indent="0">
              <a:buNone/>
            </a:pPr>
            <a:endParaRPr lang="en-US" sz="2200" dirty="0"/>
          </a:p>
          <a:p>
            <a:r>
              <a:rPr lang="en-US" sz="2200" dirty="0" smtClean="0"/>
              <a:t>ESP </a:t>
            </a:r>
            <a:r>
              <a:rPr lang="en-US" sz="2200" dirty="0"/>
              <a:t>may use, in specific teaching  situations, a different methodology  from that of general English;</a:t>
            </a:r>
          </a:p>
          <a:p>
            <a:r>
              <a:rPr lang="en-US" sz="2200" dirty="0" smtClean="0"/>
              <a:t>ESP </a:t>
            </a:r>
            <a:r>
              <a:rPr lang="en-US" sz="2200" dirty="0"/>
              <a:t>is likely to be designed for adult </a:t>
            </a:r>
            <a:r>
              <a:rPr lang="en-US" sz="2200" dirty="0" smtClean="0"/>
              <a:t>learners, either </a:t>
            </a:r>
            <a:r>
              <a:rPr lang="en-US" sz="2200" dirty="0"/>
              <a:t>at  a tertiary level institution or in a professional work </a:t>
            </a:r>
            <a:r>
              <a:rPr lang="en-US" sz="2200" dirty="0" smtClean="0"/>
              <a:t>situation. It </a:t>
            </a:r>
            <a:r>
              <a:rPr lang="en-US" sz="2200" dirty="0"/>
              <a:t>could, however, be for learners at secondary school level;</a:t>
            </a:r>
          </a:p>
          <a:p>
            <a:r>
              <a:rPr lang="en-US" sz="2200" dirty="0" smtClean="0"/>
              <a:t>ESP </a:t>
            </a:r>
            <a:r>
              <a:rPr lang="en-US" sz="2200" dirty="0"/>
              <a:t>is generally designed for intermediate or advanced students;</a:t>
            </a:r>
          </a:p>
          <a:p>
            <a:pPr marL="0" indent="0">
              <a:buNone/>
            </a:pPr>
            <a:r>
              <a:rPr lang="en-US" sz="2200" dirty="0"/>
              <a:t> </a:t>
            </a:r>
          </a:p>
          <a:p>
            <a:r>
              <a:rPr lang="en-US" sz="2200" dirty="0" smtClean="0"/>
              <a:t>Most </a:t>
            </a:r>
            <a:r>
              <a:rPr lang="en-US" sz="2200" dirty="0"/>
              <a:t>ESP courses assume  some basic knowledge of the language system ,but it can be used with beginners </a:t>
            </a:r>
          </a:p>
          <a:p>
            <a:endParaRPr lang="en-US" dirty="0"/>
          </a:p>
        </p:txBody>
      </p:sp>
    </p:spTree>
    <p:extLst>
      <p:ext uri="{BB962C8B-B14F-4D97-AF65-F5344CB8AC3E}">
        <p14:creationId xmlns:p14="http://schemas.microsoft.com/office/powerpoint/2010/main" val="376013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 Vs GE</a:t>
            </a:r>
            <a:endParaRPr lang="en-US" b="1" dirty="0"/>
          </a:p>
        </p:txBody>
      </p:sp>
      <p:sp>
        <p:nvSpPr>
          <p:cNvPr id="3" name="Content Placeholder 2"/>
          <p:cNvSpPr>
            <a:spLocks noGrp="1"/>
          </p:cNvSpPr>
          <p:nvPr>
            <p:ph idx="1"/>
          </p:nvPr>
        </p:nvSpPr>
        <p:spPr>
          <a:xfrm>
            <a:off x="1815152" y="1364775"/>
            <a:ext cx="9689460" cy="5090615"/>
          </a:xfrm>
        </p:spPr>
        <p:txBody>
          <a:bodyPr>
            <a:noAutofit/>
          </a:bodyPr>
          <a:lstStyle/>
          <a:p>
            <a:pPr marL="0" indent="0">
              <a:buNone/>
            </a:pPr>
            <a:r>
              <a:rPr lang="en-US" sz="2400" dirty="0" smtClean="0"/>
              <a:t>The </a:t>
            </a:r>
            <a:r>
              <a:rPr lang="en-US" sz="2400" dirty="0"/>
              <a:t>basic tools for Gen</a:t>
            </a:r>
            <a:r>
              <a:rPr lang="en-US" sz="2400" dirty="0" smtClean="0"/>
              <a:t>. English </a:t>
            </a:r>
            <a:r>
              <a:rPr lang="en-US" sz="2400" dirty="0"/>
              <a:t>and English for Specific Purpose may remain the same</a:t>
            </a:r>
            <a:r>
              <a:rPr lang="en-US" sz="2400" dirty="0" smtClean="0"/>
              <a:t>. That </a:t>
            </a:r>
            <a:r>
              <a:rPr lang="en-US" sz="2400" dirty="0"/>
              <a:t>is, the time-specifying components(Tense and Time), the </a:t>
            </a:r>
            <a:r>
              <a:rPr lang="en-US" sz="2400" dirty="0" smtClean="0"/>
              <a:t>vocabulary </a:t>
            </a:r>
            <a:r>
              <a:rPr lang="en-US" sz="2400" dirty="0"/>
              <a:t>for communicating meaning - asking for permission, expressing grief or joy, the prepositions</a:t>
            </a:r>
            <a:r>
              <a:rPr lang="en-US" sz="2400" dirty="0" smtClean="0"/>
              <a:t>, but </a:t>
            </a:r>
            <a:r>
              <a:rPr lang="en-US" sz="2400" dirty="0"/>
              <a:t>here the similarity ceases. The ESP is more focused ,more oriented towards what we want to have or convey. Business English has typical words and the ways to use them</a:t>
            </a:r>
            <a:r>
              <a:rPr lang="en-US" sz="2400" dirty="0" smtClean="0"/>
              <a:t>, which </a:t>
            </a:r>
            <a:r>
              <a:rPr lang="en-US" sz="2400" dirty="0"/>
              <a:t>we do not use in the ordinary ,daily manner</a:t>
            </a:r>
            <a:r>
              <a:rPr lang="en-US" sz="2400" dirty="0" smtClean="0"/>
              <a:t>. An </a:t>
            </a:r>
            <a:r>
              <a:rPr lang="en-US" sz="2400" dirty="0"/>
              <a:t>Engineer's need for communicating his ideas and views </a:t>
            </a:r>
            <a:br>
              <a:rPr lang="en-US" sz="2400" dirty="0"/>
            </a:br>
            <a:r>
              <a:rPr lang="en-US" sz="2400" dirty="0"/>
              <a:t>makes him find special words- jargon-, likewise a doctor needs a different range of words to speak about the </a:t>
            </a:r>
            <a:r>
              <a:rPr lang="en-US" sz="2400" dirty="0" smtClean="0"/>
              <a:t>patients </a:t>
            </a:r>
            <a:r>
              <a:rPr lang="en-US" sz="2400" dirty="0"/>
              <a:t>health. This is ESP</a:t>
            </a:r>
            <a:r>
              <a:rPr lang="en-US" sz="2400" dirty="0" smtClean="0"/>
              <a:t>, which </a:t>
            </a:r>
            <a:r>
              <a:rPr lang="en-US" sz="2400" dirty="0"/>
              <a:t>we do not use in our daily dealings. The words that we use in our ordinary transactions take on a different meaning in Technical English or in Medical English. </a:t>
            </a:r>
          </a:p>
        </p:txBody>
      </p:sp>
    </p:spTree>
    <p:extLst>
      <p:ext uri="{BB962C8B-B14F-4D97-AF65-F5344CB8AC3E}">
        <p14:creationId xmlns:p14="http://schemas.microsoft.com/office/powerpoint/2010/main" val="3995975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381" y="803302"/>
            <a:ext cx="9157646" cy="6173100"/>
          </a:xfrm>
          <a:prstGeom prst="rect">
            <a:avLst/>
          </a:prstGeom>
        </p:spPr>
        <p:txBody>
          <a:bodyPr wrap="square">
            <a:spAutoFit/>
          </a:bodyPr>
          <a:lstStyle/>
          <a:p>
            <a:pPr marL="349250" marR="48895" indent="-285750" algn="just">
              <a:lnSpc>
                <a:spcPct val="150000"/>
              </a:lnSpc>
              <a:spcBef>
                <a:spcPts val="0"/>
              </a:spcBef>
              <a:spcAft>
                <a:spcPts val="0"/>
              </a:spcAft>
              <a:buFont typeface="Wingdings" panose="05000000000000000000" pitchFamily="2" charset="2"/>
              <a:buChar char="q"/>
            </a:pPr>
            <a:r>
              <a:rPr lang="en-US" dirty="0" smtClean="0">
                <a:effectLst/>
                <a:latin typeface="Times New Roman" panose="02020603050405020304" pitchFamily="18" charset="0"/>
                <a:ea typeface="Times New Roman" panose="02020603050405020304" pitchFamily="18" charset="0"/>
              </a:rPr>
              <a:t>On</a:t>
            </a:r>
            <a:r>
              <a:rPr lang="en-US" spc="10" dirty="0" smtClean="0">
                <a:effectLst/>
                <a:latin typeface="Times New Roman" panose="02020603050405020304" pitchFamily="18" charset="0"/>
                <a:ea typeface="Times New Roman" panose="02020603050405020304" pitchFamily="18" charset="0"/>
              </a:rPr>
              <a:t>l</a:t>
            </a:r>
            <a:r>
              <a:rPr lang="en-US" dirty="0" smtClean="0">
                <a:effectLst/>
                <a:latin typeface="Times New Roman" panose="02020603050405020304" pitchFamily="18" charset="0"/>
                <a:ea typeface="Times New Roman" panose="02020603050405020304" pitchFamily="18" charset="0"/>
              </a:rPr>
              <a:t>y on </a:t>
            </a:r>
            <a:r>
              <a:rPr lang="en-US" spc="-5" dirty="0" smtClean="0">
                <a:effectLst/>
                <a:latin typeface="Times New Roman" panose="02020603050405020304" pitchFamily="18" charset="0"/>
                <a:ea typeface="Times New Roman" panose="02020603050405020304" pitchFamily="18" charset="0"/>
              </a:rPr>
              <a:t>ac</a:t>
            </a:r>
            <a:r>
              <a:rPr lang="en-US" dirty="0" smtClean="0">
                <a:effectLst/>
                <a:latin typeface="Times New Roman" panose="02020603050405020304" pitchFamily="18" charset="0"/>
                <a:ea typeface="Times New Roman" panose="02020603050405020304" pitchFamily="18" charset="0"/>
              </a:rPr>
              <a:t>quiri</a:t>
            </a:r>
            <a:r>
              <a:rPr lang="en-US" spc="10" dirty="0" smtClean="0">
                <a:effectLst/>
                <a:latin typeface="Times New Roman" panose="02020603050405020304" pitchFamily="18" charset="0"/>
                <a:ea typeface="Times New Roman" panose="02020603050405020304" pitchFamily="18" charset="0"/>
              </a:rPr>
              <a:t>n</a:t>
            </a:r>
            <a:r>
              <a:rPr lang="en-US" dirty="0" smtClean="0">
                <a:effectLst/>
                <a:latin typeface="Times New Roman" panose="02020603050405020304" pitchFamily="18" charset="0"/>
                <a:ea typeface="Times New Roman" panose="02020603050405020304" pitchFamily="18" charset="0"/>
              </a:rPr>
              <a:t>g the </a:t>
            </a:r>
            <a:r>
              <a:rPr lang="en-US" spc="10"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ece</a:t>
            </a:r>
            <a:r>
              <a:rPr lang="en-US" dirty="0" smtClean="0">
                <a:effectLst/>
                <a:latin typeface="Times New Roman" panose="02020603050405020304" pitchFamily="18" charset="0"/>
                <a:ea typeface="Times New Roman" panose="02020603050405020304" pitchFamily="18" charset="0"/>
              </a:rPr>
              <a:t>ss</a:t>
            </a:r>
            <a:r>
              <a:rPr lang="en-US" spc="10" dirty="0" smtClean="0">
                <a:effectLst/>
                <a:latin typeface="Times New Roman" panose="02020603050405020304" pitchFamily="18" charset="0"/>
                <a:ea typeface="Times New Roman" panose="02020603050405020304" pitchFamily="18" charset="0"/>
              </a:rPr>
              <a:t>a</a:t>
            </a:r>
            <a:r>
              <a:rPr lang="en-US" spc="20"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y </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om</a:t>
            </a:r>
            <a:r>
              <a:rPr lang="en-US" spc="5" dirty="0" smtClean="0">
                <a:effectLst/>
                <a:latin typeface="Times New Roman" panose="02020603050405020304" pitchFamily="18" charset="0"/>
                <a:ea typeface="Times New Roman" panose="02020603050405020304" pitchFamily="18" charset="0"/>
              </a:rPr>
              <a:t>m</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o</a:t>
            </a:r>
            <a:r>
              <a:rPr lang="en-US" spc="10" dirty="0" smtClean="0">
                <a:effectLst/>
                <a:latin typeface="Times New Roman" panose="02020603050405020304" pitchFamily="18" charset="0"/>
                <a:ea typeface="Times New Roman" panose="02020603050405020304" pitchFamily="18" charset="0"/>
              </a:rPr>
              <a:t>v</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 general English </a:t>
            </a:r>
            <a:r>
              <a:rPr lang="en-US" b="1" dirty="0" smtClean="0">
                <a:effectLst/>
                <a:latin typeface="Times New Roman" panose="02020603050405020304" pitchFamily="18" charset="0"/>
                <a:ea typeface="Times New Roman" panose="02020603050405020304" pitchFamily="18" charset="0"/>
              </a:rPr>
              <a:t>(GE)</a:t>
            </a:r>
            <a:r>
              <a:rPr lang="en-US" dirty="0" smtClean="0">
                <a:effectLst/>
                <a:latin typeface="Times New Roman" panose="02020603050405020304" pitchFamily="18" charset="0"/>
                <a:ea typeface="Times New Roman" panose="02020603050405020304" pitchFamily="18" charset="0"/>
              </a:rPr>
              <a:t>, the le</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rn</a:t>
            </a:r>
            <a:r>
              <a:rPr lang="en-US" spc="-1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 is </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a:t>
            </a:r>
            <a:r>
              <a:rPr lang="en-US" spc="10" dirty="0" smtClean="0">
                <a:effectLst/>
                <a:latin typeface="Times New Roman" panose="02020603050405020304" pitchFamily="18" charset="0"/>
                <a:ea typeface="Times New Roman" panose="02020603050405020304" pitchFamily="18" charset="0"/>
              </a:rPr>
              <a:t>u</a:t>
            </a:r>
            <a:r>
              <a:rPr lang="en-US" dirty="0" smtClean="0">
                <a:effectLst/>
                <a:latin typeface="Times New Roman" panose="02020603050405020304" pitchFamily="18" charset="0"/>
                <a:ea typeface="Times New Roman" panose="02020603050405020304" pitchFamily="18" charset="0"/>
              </a:rPr>
              <a:t>ra</a:t>
            </a:r>
            <a:r>
              <a:rPr lang="en-US" spc="-10" dirty="0" smtClean="0">
                <a:effectLst/>
                <a:latin typeface="Times New Roman" panose="02020603050405020304" pitchFamily="18" charset="0"/>
                <a:ea typeface="Times New Roman" panose="02020603050405020304" pitchFamily="18" charset="0"/>
              </a:rPr>
              <a:t>g</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 to move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h</a:t>
            </a:r>
            <a:r>
              <a:rPr lang="en-US" spc="5" dirty="0" smtClean="0">
                <a:effectLst/>
                <a:latin typeface="Times New Roman" panose="02020603050405020304" pitchFamily="18" charset="0"/>
                <a:ea typeface="Times New Roman" panose="02020603050405020304" pitchFamily="18" charset="0"/>
              </a:rPr>
              <a:t>e</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d with technical English </a:t>
            </a:r>
            <a:r>
              <a:rPr lang="en-US" b="1" dirty="0" smtClean="0">
                <a:effectLst/>
                <a:latin typeface="Times New Roman" panose="02020603050405020304" pitchFamily="18" charset="0"/>
                <a:ea typeface="Times New Roman" panose="02020603050405020304" pitchFamily="18" charset="0"/>
              </a:rPr>
              <a:t>(TE)</a:t>
            </a:r>
            <a:r>
              <a:rPr lang="en-US" dirty="0" smtClean="0">
                <a:effectLst/>
                <a:latin typeface="Times New Roman" panose="02020603050405020304" pitchFamily="18" charset="0"/>
                <a:ea typeface="Times New Roman" panose="02020603050405020304" pitchFamily="18" charset="0"/>
              </a:rPr>
              <a:t>. Ev</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ntual</a:t>
            </a:r>
            <a:r>
              <a:rPr lang="en-US" spc="25" dirty="0" smtClean="0">
                <a:effectLst/>
                <a:latin typeface="Times New Roman" panose="02020603050405020304" pitchFamily="18" charset="0"/>
                <a:ea typeface="Times New Roman" panose="02020603050405020304" pitchFamily="18" charset="0"/>
              </a:rPr>
              <a:t>l</a:t>
            </a:r>
            <a:r>
              <a:rPr lang="en-US" dirty="0" smtClean="0">
                <a:effectLst/>
                <a:latin typeface="Times New Roman" panose="02020603050405020304" pitchFamily="18" charset="0"/>
                <a:ea typeface="Times New Roman" panose="02020603050405020304" pitchFamily="18" charset="0"/>
              </a:rPr>
              <a:t>y the knowl</a:t>
            </a:r>
            <a:r>
              <a:rPr lang="en-US" spc="-5" dirty="0" smtClean="0">
                <a:effectLst/>
                <a:latin typeface="Times New Roman" panose="02020603050405020304" pitchFamily="18" charset="0"/>
                <a:ea typeface="Times New Roman" panose="02020603050405020304" pitchFamily="18" charset="0"/>
              </a:rPr>
              <a:t>e</a:t>
            </a:r>
            <a:r>
              <a:rPr lang="en-US" spc="10" dirty="0" smtClean="0">
                <a:effectLst/>
                <a:latin typeface="Times New Roman" panose="02020603050405020304" pitchFamily="18" charset="0"/>
                <a:ea typeface="Times New Roman" panose="02020603050405020304" pitchFamily="18" charset="0"/>
              </a:rPr>
              <a:t>d</a:t>
            </a:r>
            <a:r>
              <a:rPr lang="en-US" spc="-10"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e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ompe</a:t>
            </a:r>
            <a:r>
              <a:rPr lang="en-US" spc="10"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e he </a:t>
            </a:r>
            <a:r>
              <a:rPr lang="en-US" spc="-10" dirty="0" smtClean="0">
                <a:effectLst/>
                <a:latin typeface="Times New Roman" panose="02020603050405020304" pitchFamily="18" charset="0"/>
                <a:ea typeface="Times New Roman" panose="02020603050405020304" pitchFamily="18" charset="0"/>
              </a:rPr>
              <a:t>g</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ins thro</a:t>
            </a:r>
            <a:r>
              <a:rPr lang="en-US" spc="10" dirty="0" smtClean="0">
                <a:effectLst/>
                <a:latin typeface="Times New Roman" panose="02020603050405020304" pitchFamily="18" charset="0"/>
                <a:ea typeface="Times New Roman" panose="02020603050405020304" pitchFamily="18" charset="0"/>
              </a:rPr>
              <a:t>u</a:t>
            </a:r>
            <a:r>
              <a:rPr lang="en-US" spc="-10"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h </a:t>
            </a:r>
            <a:r>
              <a:rPr lang="en-US" spc="10"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E </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bles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ns</a:t>
            </a:r>
            <a:r>
              <a:rPr lang="en-US" spc="10" dirty="0" smtClean="0">
                <a:effectLst/>
                <a:latin typeface="Times New Roman" panose="02020603050405020304" pitchFamily="18" charset="0"/>
                <a:ea typeface="Times New Roman" panose="02020603050405020304" pitchFamily="18" charset="0"/>
              </a:rPr>
              <a:t>u</a:t>
            </a:r>
            <a:r>
              <a:rPr lang="en-US" dirty="0" smtClean="0">
                <a:effectLst/>
                <a:latin typeface="Times New Roman" panose="02020603050405020304" pitchFamily="18" charset="0"/>
                <a:ea typeface="Times New Roman" panose="02020603050405020304" pitchFamily="18" charset="0"/>
              </a:rPr>
              <a:t>r</a:t>
            </a:r>
            <a:r>
              <a:rPr lang="en-US" spc="-1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 sus</a:t>
            </a:r>
            <a:r>
              <a:rPr lang="en-US" spc="5"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ined in</a:t>
            </a:r>
            <a:r>
              <a:rPr lang="en-US" spc="5"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a:t>
            </a:r>
            <a:r>
              <a:rPr lang="en-US" spc="-1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st  in  the le</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rning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us</a:t>
            </a:r>
            <a:r>
              <a:rPr lang="en-US" spc="5" dirty="0" smtClean="0">
                <a:effectLst/>
                <a:latin typeface="Times New Roman" panose="02020603050405020304" pitchFamily="18" charset="0"/>
                <a:ea typeface="Times New Roman" panose="02020603050405020304" pitchFamily="18" charset="0"/>
              </a:rPr>
              <a:t>a</a:t>
            </a:r>
            <a:r>
              <a:rPr lang="en-US" spc="-10"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e of TE ,r</a:t>
            </a:r>
            <a:r>
              <a:rPr lang="en-US" spc="-1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sul</a:t>
            </a:r>
            <a:r>
              <a:rPr lang="en-US" spc="5" dirty="0" smtClean="0">
                <a:effectLst/>
                <a:latin typeface="Times New Roman" panose="02020603050405020304" pitchFamily="18" charset="0"/>
                <a:ea typeface="Times New Roman" panose="02020603050405020304" pitchFamily="18" charset="0"/>
              </a:rPr>
              <a:t>t</a:t>
            </a:r>
            <a:r>
              <a:rPr lang="en-US" dirty="0" smtClean="0">
                <a:effectLst/>
                <a:latin typeface="Times New Roman" panose="02020603050405020304" pitchFamily="18" charset="0"/>
                <a:ea typeface="Times New Roman" panose="02020603050405020304" pitchFamily="18" charset="0"/>
              </a:rPr>
              <a:t>ing in  the </a:t>
            </a:r>
            <a:r>
              <a:rPr lang="en-US" spc="-1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sse</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ve use of TE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 wo</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kpla</a:t>
            </a:r>
            <a:r>
              <a:rPr lang="en-US" spc="-5" dirty="0" smtClean="0">
                <a:effectLst/>
                <a:latin typeface="Times New Roman" panose="02020603050405020304" pitchFamily="18" charset="0"/>
                <a:ea typeface="Times New Roman" panose="02020603050405020304" pitchFamily="18" charset="0"/>
              </a:rPr>
              <a:t>ce</a:t>
            </a:r>
            <a:r>
              <a:rPr lang="en-US" dirty="0" smtClean="0">
                <a:effectLst/>
                <a:latin typeface="Times New Roman" panose="02020603050405020304" pitchFamily="18" charset="0"/>
                <a:ea typeface="Times New Roman" panose="02020603050405020304" pitchFamily="18" charset="0"/>
              </a:rPr>
              <a:t>. </a:t>
            </a:r>
          </a:p>
          <a:p>
            <a:pPr marL="349250" marR="48895" indent="-285750" algn="just">
              <a:lnSpc>
                <a:spcPct val="150000"/>
              </a:lnSpc>
              <a:spcBef>
                <a:spcPts val="0"/>
              </a:spcBef>
              <a:spcAft>
                <a:spcPts val="0"/>
              </a:spcAft>
              <a:buFont typeface="Wingdings" panose="05000000000000000000" pitchFamily="2" charset="2"/>
              <a:buChar char="q"/>
            </a:pPr>
            <a:r>
              <a:rPr lang="en-US" dirty="0" smtClean="0">
                <a:effectLst/>
                <a:latin typeface="Times New Roman" panose="02020603050405020304" pitchFamily="18" charset="0"/>
                <a:ea typeface="Times New Roman" panose="02020603050405020304" pitchFamily="18" charset="0"/>
              </a:rPr>
              <a:t>The succ</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ss mant</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a tod</a:t>
            </a:r>
            <a:r>
              <a:rPr lang="en-US" spc="10"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y is sound technical kn</a:t>
            </a:r>
            <a:r>
              <a:rPr lang="en-US" spc="10" dirty="0" smtClean="0">
                <a:effectLst/>
                <a:latin typeface="Times New Roman" panose="02020603050405020304" pitchFamily="18" charset="0"/>
                <a:ea typeface="Times New Roman" panose="02020603050405020304" pitchFamily="18" charset="0"/>
              </a:rPr>
              <a:t>o</a:t>
            </a:r>
            <a:r>
              <a:rPr lang="en-US" dirty="0" smtClean="0">
                <a:effectLst/>
                <a:latin typeface="Times New Roman" panose="02020603050405020304" pitchFamily="18" charset="0"/>
                <a:ea typeface="Times New Roman" panose="02020603050405020304" pitchFamily="18" charset="0"/>
              </a:rPr>
              <a:t>wl</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dge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p</a:t>
            </a:r>
            <a:r>
              <a:rPr lang="en-US" spc="-5" dirty="0" smtClean="0">
                <a:effectLst/>
                <a:latin typeface="Times New Roman" panose="02020603050405020304" pitchFamily="18" charset="0"/>
                <a:ea typeface="Times New Roman" panose="02020603050405020304" pitchFamily="18" charset="0"/>
              </a:rPr>
              <a:t>re</a:t>
            </a:r>
            <a:r>
              <a:rPr lang="en-US" spc="10" dirty="0" smtClean="0">
                <a:effectLst/>
                <a:latin typeface="Times New Roman" panose="02020603050405020304" pitchFamily="18" charset="0"/>
                <a:ea typeface="Times New Roman" panose="02020603050405020304" pitchFamily="18" charset="0"/>
              </a:rPr>
              <a:t>s</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e of m</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nd   </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omp</a:t>
            </a:r>
            <a:r>
              <a:rPr lang="en-US" spc="5" dirty="0" smtClean="0">
                <a:effectLst/>
                <a:latin typeface="Times New Roman" panose="02020603050405020304" pitchFamily="18" charset="0"/>
                <a:ea typeface="Times New Roman" panose="02020603050405020304" pitchFamily="18" charset="0"/>
              </a:rPr>
              <a:t>l</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ment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 </a:t>
            </a:r>
            <a:r>
              <a:rPr lang="en-US" spc="25" dirty="0" smtClean="0">
                <a:effectLst/>
                <a:latin typeface="Times New Roman" panose="02020603050405020304" pitchFamily="18" charset="0"/>
                <a:ea typeface="Times New Roman" panose="02020603050405020304" pitchFamily="18" charset="0"/>
              </a:rPr>
              <a:t>b</a:t>
            </a:r>
            <a:r>
              <a:rPr lang="en-US" dirty="0" smtClean="0">
                <a:effectLst/>
                <a:latin typeface="Times New Roman" panose="02020603050405020304" pitchFamily="18" charset="0"/>
                <a:ea typeface="Times New Roman" panose="02020603050405020304" pitchFamily="18" charset="0"/>
              </a:rPr>
              <a:t>y p</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o</a:t>
            </a:r>
            <a:r>
              <a:rPr lang="en-US" spc="-5" dirty="0" smtClean="0">
                <a:effectLst/>
                <a:latin typeface="Times New Roman" panose="02020603050405020304" pitchFamily="18" charset="0"/>
                <a:ea typeface="Times New Roman" panose="02020603050405020304" pitchFamily="18" charset="0"/>
              </a:rPr>
              <a:t>f</a:t>
            </a:r>
            <a:r>
              <a:rPr lang="en-US" dirty="0" smtClean="0">
                <a:effectLst/>
                <a:latin typeface="Times New Roman" panose="02020603050405020304" pitchFamily="18" charset="0"/>
                <a:ea typeface="Times New Roman" panose="02020603050405020304" pitchFamily="18" charset="0"/>
              </a:rPr>
              <a:t>ici</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nt </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om</a:t>
            </a:r>
            <a:r>
              <a:rPr lang="en-US" spc="5" dirty="0" smtClean="0">
                <a:effectLst/>
                <a:latin typeface="Times New Roman" panose="02020603050405020304" pitchFamily="18" charset="0"/>
                <a:ea typeface="Times New Roman" panose="02020603050405020304" pitchFamily="18" charset="0"/>
              </a:rPr>
              <a:t>m</a:t>
            </a:r>
            <a:r>
              <a:rPr lang="en-US" dirty="0" smtClean="0">
                <a:effectLst/>
                <a:latin typeface="Times New Roman" panose="02020603050405020304" pitchFamily="18" charset="0"/>
                <a:ea typeface="Times New Roman" panose="02020603050405020304" pitchFamily="18" charset="0"/>
              </a:rPr>
              <a:t>unic</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i</a:t>
            </a:r>
            <a:r>
              <a:rPr lang="en-US" spc="10" dirty="0" smtClean="0">
                <a:effectLst/>
                <a:latin typeface="Times New Roman" panose="02020603050405020304" pitchFamily="18" charset="0"/>
                <a:ea typeface="Times New Roman" panose="02020603050405020304" pitchFamily="18" charset="0"/>
              </a:rPr>
              <a:t>o</a:t>
            </a:r>
            <a:r>
              <a:rPr lang="en-US" dirty="0" smtClean="0">
                <a:effectLst/>
                <a:latin typeface="Times New Roman" panose="02020603050405020304" pitchFamily="18" charset="0"/>
                <a:ea typeface="Times New Roman" panose="02020603050405020304" pitchFamily="18" charset="0"/>
              </a:rPr>
              <a:t>n ski</a:t>
            </a:r>
            <a:r>
              <a:rPr lang="en-US" spc="5" dirty="0" smtClean="0">
                <a:effectLst/>
                <a:latin typeface="Times New Roman" panose="02020603050405020304" pitchFamily="18" charset="0"/>
                <a:ea typeface="Times New Roman" panose="02020603050405020304" pitchFamily="18" charset="0"/>
              </a:rPr>
              <a:t>l</a:t>
            </a:r>
            <a:r>
              <a:rPr lang="en-US" dirty="0" smtClean="0">
                <a:effectLst/>
                <a:latin typeface="Times New Roman" panose="02020603050405020304" pitchFamily="18" charset="0"/>
                <a:ea typeface="Times New Roman" panose="02020603050405020304" pitchFamily="18" charset="0"/>
              </a:rPr>
              <a:t>ls. </a:t>
            </a:r>
          </a:p>
          <a:p>
            <a:pPr marL="349250" marR="48895" indent="-285750" algn="just">
              <a:lnSpc>
                <a:spcPct val="150000"/>
              </a:lnSpc>
              <a:spcBef>
                <a:spcPts val="0"/>
              </a:spcBef>
              <a:spcAft>
                <a:spcPts val="0"/>
              </a:spcAft>
              <a:buFont typeface="Wingdings" panose="05000000000000000000" pitchFamily="2" charset="2"/>
              <a:buChar char="q"/>
            </a:pPr>
            <a:r>
              <a:rPr lang="en-US" dirty="0" smtClean="0">
                <a:effectLst/>
                <a:latin typeface="Times New Roman" panose="02020603050405020304" pitchFamily="18" charset="0"/>
                <a:ea typeface="Times New Roman" panose="02020603050405020304" pitchFamily="18" charset="0"/>
              </a:rPr>
              <a:t>Knowl</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a:t>
            </a:r>
            <a:r>
              <a:rPr lang="en-US" spc="-10"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e </a:t>
            </a:r>
            <a:r>
              <a:rPr lang="en-US" spc="10" dirty="0" smtClean="0">
                <a:effectLst/>
                <a:latin typeface="Times New Roman" panose="02020603050405020304" pitchFamily="18" charset="0"/>
                <a:ea typeface="Times New Roman" panose="02020603050405020304" pitchFamily="18" charset="0"/>
              </a:rPr>
              <a:t>o</a:t>
            </a:r>
            <a:r>
              <a:rPr lang="en-US" dirty="0" smtClean="0">
                <a:effectLst/>
                <a:latin typeface="Times New Roman" panose="02020603050405020304" pitchFamily="18" charset="0"/>
                <a:ea typeface="Times New Roman" panose="02020603050405020304" pitchFamily="18" charset="0"/>
              </a:rPr>
              <a:t>f En</a:t>
            </a:r>
            <a:r>
              <a:rPr lang="en-US" spc="-15"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l</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sh thus g</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ined</a:t>
            </a:r>
            <a:r>
              <a:rPr lang="en-US" spc="5" dirty="0" smtClean="0">
                <a:effectLst/>
                <a:latin typeface="Times New Roman" panose="02020603050405020304" pitchFamily="18" charset="0"/>
                <a:ea typeface="Times New Roman" panose="02020603050405020304" pitchFamily="18" charset="0"/>
              </a:rPr>
              <a:t> f</a:t>
            </a:r>
            <a:r>
              <a:rPr lang="en-US" spc="-5" dirty="0" smtClean="0">
                <a:effectLst/>
                <a:latin typeface="Times New Roman" panose="02020603050405020304" pitchFamily="18" charset="0"/>
                <a:ea typeface="Times New Roman" panose="02020603050405020304" pitchFamily="18" charset="0"/>
              </a:rPr>
              <a:t>ac</a:t>
            </a:r>
            <a:r>
              <a:rPr lang="en-US" dirty="0" smtClean="0">
                <a:effectLst/>
                <a:latin typeface="Times New Roman" panose="02020603050405020304" pitchFamily="18" charset="0"/>
                <a:ea typeface="Times New Roman" panose="02020603050405020304" pitchFamily="18" charset="0"/>
              </a:rPr>
              <a:t>i</a:t>
            </a:r>
            <a:r>
              <a:rPr lang="en-US" spc="15" dirty="0" smtClean="0">
                <a:effectLst/>
                <a:latin typeface="Times New Roman" panose="02020603050405020304" pitchFamily="18" charset="0"/>
                <a:ea typeface="Times New Roman" panose="02020603050405020304" pitchFamily="18" charset="0"/>
              </a:rPr>
              <a:t>l</a:t>
            </a:r>
            <a:r>
              <a:rPr lang="en-US" dirty="0" smtClean="0">
                <a:effectLst/>
                <a:latin typeface="Times New Roman" panose="02020603050405020304" pitchFamily="18" charset="0"/>
                <a:ea typeface="Times New Roman" panose="02020603050405020304" pitchFamily="18" charset="0"/>
              </a:rPr>
              <a:t>i</a:t>
            </a:r>
            <a:r>
              <a:rPr lang="en-US" spc="5"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tes   the </a:t>
            </a:r>
            <a:r>
              <a:rPr lang="en-US" spc="-5" dirty="0" smtClean="0">
                <a:effectLst/>
                <a:latin typeface="Times New Roman" panose="02020603050405020304" pitchFamily="18" charset="0"/>
                <a:ea typeface="Times New Roman" panose="02020603050405020304" pitchFamily="18" charset="0"/>
              </a:rPr>
              <a:t>a</a:t>
            </a:r>
            <a:r>
              <a:rPr lang="en-US" spc="5" dirty="0" smtClean="0">
                <a:effectLst/>
                <a:latin typeface="Times New Roman" panose="02020603050405020304" pitchFamily="18" charset="0"/>
                <a:ea typeface="Times New Roman" panose="02020603050405020304" pitchFamily="18" charset="0"/>
              </a:rPr>
              <a:t>c</a:t>
            </a:r>
            <a:r>
              <a:rPr lang="en-US" spc="-5" dirty="0" smtClean="0">
                <a:effectLst/>
                <a:latin typeface="Times New Roman" panose="02020603050405020304" pitchFamily="18" charset="0"/>
                <a:ea typeface="Times New Roman" panose="02020603050405020304" pitchFamily="18" charset="0"/>
              </a:rPr>
              <a:t>ce</a:t>
            </a:r>
            <a:r>
              <a:rPr lang="en-US" dirty="0" smtClean="0">
                <a:effectLst/>
                <a:latin typeface="Times New Roman" panose="02020603050405020304" pitchFamily="18" charset="0"/>
                <a:ea typeface="Times New Roman" panose="02020603050405020304" pitchFamily="18" charset="0"/>
              </a:rPr>
              <a:t>ss to the r</a:t>
            </a:r>
            <a:r>
              <a:rPr lang="en-US" spc="-1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sour</a:t>
            </a:r>
            <a:r>
              <a:rPr lang="en-US" spc="5" dirty="0" smtClean="0">
                <a:effectLst/>
                <a:latin typeface="Times New Roman" panose="02020603050405020304" pitchFamily="18" charset="0"/>
                <a:ea typeface="Times New Roman" panose="02020603050405020304" pitchFamily="18" charset="0"/>
              </a:rPr>
              <a:t>c</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 of </a:t>
            </a:r>
            <a:r>
              <a:rPr lang="en-US" spc="10"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w inf</a:t>
            </a:r>
            <a:r>
              <a:rPr lang="en-US" spc="10" dirty="0" smtClean="0">
                <a:effectLst/>
                <a:latin typeface="Times New Roman" panose="02020603050405020304" pitchFamily="18" charset="0"/>
                <a:ea typeface="Times New Roman" panose="02020603050405020304" pitchFamily="18" charset="0"/>
              </a:rPr>
              <a:t>o</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mation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p</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omo</a:t>
            </a:r>
            <a:r>
              <a:rPr lang="en-US" spc="5"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a:t>
            </a:r>
            <a:r>
              <a:rPr lang="en-US" spc="5" dirty="0" smtClean="0">
                <a:effectLst/>
                <a:latin typeface="Times New Roman" panose="02020603050405020304" pitchFamily="18" charset="0"/>
                <a:ea typeface="Times New Roman" panose="02020603050405020304" pitchFamily="18" charset="0"/>
              </a:rPr>
              <a:t> a</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ve p</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rticip</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on in</a:t>
            </a:r>
            <a:r>
              <a:rPr lang="en-US" spc="10" dirty="0" smtClean="0">
                <a:effectLst/>
                <a:latin typeface="Times New Roman" panose="02020603050405020304" pitchFamily="18" charset="0"/>
                <a:ea typeface="Times New Roman" panose="02020603050405020304" pitchFamily="18" charset="0"/>
              </a:rPr>
              <a:t> v</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rious in</a:t>
            </a:r>
            <a:r>
              <a:rPr lang="en-US" spc="5"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rdis</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ip</a:t>
            </a:r>
            <a:r>
              <a:rPr lang="en-US" spc="5" dirty="0" smtClean="0">
                <a:effectLst/>
                <a:latin typeface="Times New Roman" panose="02020603050405020304" pitchFamily="18" charset="0"/>
                <a:ea typeface="Times New Roman" panose="02020603050405020304" pitchFamily="18" charset="0"/>
              </a:rPr>
              <a:t>l</a:t>
            </a:r>
            <a:r>
              <a:rPr lang="en-US" dirty="0" smtClean="0">
                <a:effectLst/>
                <a:latin typeface="Times New Roman" panose="02020603050405020304" pitchFamily="18" charset="0"/>
                <a:ea typeface="Times New Roman" panose="02020603050405020304" pitchFamily="18" charset="0"/>
              </a:rPr>
              <a:t>ina</a:t>
            </a:r>
            <a:r>
              <a:rPr lang="en-US" spc="1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y </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oop</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a:t>
            </a:r>
            <a:r>
              <a:rPr lang="en-US" spc="-10"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ve p</a:t>
            </a:r>
            <a:r>
              <a:rPr lang="en-US" spc="-5" dirty="0" smtClean="0">
                <a:effectLst/>
                <a:latin typeface="Times New Roman" panose="02020603050405020304" pitchFamily="18" charset="0"/>
                <a:ea typeface="Times New Roman" panose="02020603050405020304" pitchFamily="18" charset="0"/>
              </a:rPr>
              <a:t>r</a:t>
            </a:r>
            <a:r>
              <a:rPr lang="en-US" spc="10" dirty="0" smtClean="0">
                <a:effectLst/>
                <a:latin typeface="Times New Roman" panose="02020603050405020304" pitchFamily="18" charset="0"/>
                <a:ea typeface="Times New Roman" panose="02020603050405020304" pitchFamily="18" charset="0"/>
              </a:rPr>
              <a:t>o</a:t>
            </a:r>
            <a:r>
              <a:rPr lang="en-US" dirty="0" smtClean="0">
                <a:effectLst/>
                <a:latin typeface="Times New Roman" panose="02020603050405020304" pitchFamily="18" charset="0"/>
                <a:ea typeface="Times New Roman" panose="02020603050405020304" pitchFamily="18" charset="0"/>
              </a:rPr>
              <a:t>g</a:t>
            </a:r>
            <a:r>
              <a:rPr lang="en-US" spc="-5" dirty="0" smtClean="0">
                <a:effectLst/>
                <a:latin typeface="Times New Roman" panose="02020603050405020304" pitchFamily="18" charset="0"/>
                <a:ea typeface="Times New Roman" panose="02020603050405020304" pitchFamily="18" charset="0"/>
              </a:rPr>
              <a:t>ra</a:t>
            </a:r>
            <a:r>
              <a:rPr lang="en-US" dirty="0" smtClean="0">
                <a:effectLst/>
                <a:latin typeface="Times New Roman" panose="02020603050405020304" pitchFamily="18" charset="0"/>
                <a:ea typeface="Times New Roman" panose="02020603050405020304" pitchFamily="18" charset="0"/>
              </a:rPr>
              <a:t>ms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 the international</a:t>
            </a:r>
            <a:r>
              <a:rPr lang="en-US" spc="-5"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lev</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l that m</a:t>
            </a:r>
            <a:r>
              <a:rPr lang="en-US" spc="10"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y r</a:t>
            </a:r>
            <a:r>
              <a:rPr lang="en-US" spc="-1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qu</a:t>
            </a:r>
            <a:r>
              <a:rPr lang="en-US" spc="1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re </a:t>
            </a:r>
            <a:r>
              <a:rPr lang="en-US" spc="-5" dirty="0" smtClean="0">
                <a:effectLst/>
                <a:latin typeface="Times New Roman" panose="02020603050405020304" pitchFamily="18" charset="0"/>
                <a:ea typeface="Times New Roman" panose="02020603050405020304" pitchFamily="18" charset="0"/>
              </a:rPr>
              <a:t>a</a:t>
            </a:r>
            <a:r>
              <a:rPr lang="en-US" spc="5" dirty="0" smtClean="0">
                <a:effectLst/>
                <a:latin typeface="Times New Roman" panose="02020603050405020304" pitchFamily="18" charset="0"/>
                <a:ea typeface="Times New Roman" panose="02020603050405020304" pitchFamily="18" charset="0"/>
              </a:rPr>
              <a:t>c</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d</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m</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c knowl</a:t>
            </a:r>
            <a:r>
              <a:rPr lang="en-US" spc="2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dg</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 s</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ientific </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ompet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e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obj</a:t>
            </a:r>
            <a:r>
              <a:rPr lang="en-US" spc="10" dirty="0" smtClean="0">
                <a:effectLst/>
                <a:latin typeface="Times New Roman" panose="02020603050405020304" pitchFamily="18" charset="0"/>
                <a:ea typeface="Times New Roman" panose="02020603050405020304" pitchFamily="18" charset="0"/>
              </a:rPr>
              <a:t>e</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ve </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v</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luation  of </a:t>
            </a:r>
            <a:r>
              <a:rPr lang="en-US" spc="10"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w  id</a:t>
            </a:r>
            <a:r>
              <a:rPr lang="en-US" spc="10" dirty="0" smtClean="0">
                <a:effectLst/>
                <a:latin typeface="Times New Roman" panose="02020603050405020304" pitchFamily="18" charset="0"/>
                <a:ea typeface="Times New Roman" panose="02020603050405020304" pitchFamily="18" charset="0"/>
              </a:rPr>
              <a:t>e</a:t>
            </a:r>
            <a:r>
              <a:rPr lang="en-US" spc="-5" dirty="0" smtClean="0">
                <a:effectLst/>
                <a:latin typeface="Times New Roman" panose="02020603050405020304" pitchFamily="18" charset="0"/>
                <a:ea typeface="Times New Roman" panose="02020603050405020304" pitchFamily="18" charset="0"/>
              </a:rPr>
              <a:t>a</a:t>
            </a:r>
            <a:r>
              <a:rPr lang="en-US" spc="10" dirty="0" smtClean="0">
                <a:effectLst/>
                <a:latin typeface="Times New Roman" panose="02020603050405020304" pitchFamily="18" charset="0"/>
                <a:ea typeface="Times New Roman" panose="02020603050405020304" pitchFamily="18" charset="0"/>
              </a:rPr>
              <a:t>s</a:t>
            </a:r>
            <a:r>
              <a:rPr lang="en-US" dirty="0" smtClean="0">
                <a:effectLst/>
                <a:latin typeface="Times New Roman" panose="02020603050405020304" pitchFamily="18" charset="0"/>
                <a:ea typeface="Times New Roman" panose="02020603050405020304" pitchFamily="18" charset="0"/>
              </a:rPr>
              <a:t>. </a:t>
            </a:r>
          </a:p>
          <a:p>
            <a:pPr marL="349250" marR="48895" indent="-285750" algn="just">
              <a:lnSpc>
                <a:spcPct val="150000"/>
              </a:lnSpc>
              <a:spcBef>
                <a:spcPts val="0"/>
              </a:spcBef>
              <a:spcAft>
                <a:spcPts val="0"/>
              </a:spcAft>
              <a:buFont typeface="Wingdings" panose="05000000000000000000" pitchFamily="2" charset="2"/>
              <a:buChar char="q"/>
            </a:pPr>
            <a:r>
              <a:rPr lang="en-US" dirty="0" smtClean="0">
                <a:effectLst/>
                <a:latin typeface="Times New Roman" panose="02020603050405020304" pitchFamily="18" charset="0"/>
                <a:ea typeface="Times New Roman" panose="02020603050405020304" pitchFamily="18" charset="0"/>
              </a:rPr>
              <a:t>One </a:t>
            </a:r>
            <a:r>
              <a:rPr lang="en-US" spc="5" dirty="0" smtClean="0">
                <a:effectLst/>
                <a:latin typeface="Times New Roman" panose="02020603050405020304" pitchFamily="18" charset="0"/>
                <a:ea typeface="Times New Roman" panose="02020603050405020304" pitchFamily="18" charset="0"/>
              </a:rPr>
              <a:t>c</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 und</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rs</a:t>
            </a:r>
            <a:r>
              <a:rPr lang="en-US" spc="10"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f</a:t>
            </a:r>
            <a:r>
              <a:rPr lang="en-US" spc="-5" dirty="0" smtClean="0">
                <a:effectLst/>
                <a:latin typeface="Times New Roman" panose="02020603050405020304" pitchFamily="18" charset="0"/>
                <a:ea typeface="Times New Roman" panose="02020603050405020304" pitchFamily="18" charset="0"/>
              </a:rPr>
              <a:t>r</a:t>
            </a:r>
            <a:r>
              <a:rPr lang="en-US" spc="10" dirty="0" smtClean="0">
                <a:effectLst/>
                <a:latin typeface="Times New Roman" panose="02020603050405020304" pitchFamily="18" charset="0"/>
                <a:ea typeface="Times New Roman" panose="02020603050405020304" pitchFamily="18" charset="0"/>
              </a:rPr>
              <a:t>o</a:t>
            </a:r>
            <a:r>
              <a:rPr lang="en-US" dirty="0" smtClean="0">
                <a:effectLst/>
                <a:latin typeface="Times New Roman" panose="02020603050405020304" pitchFamily="18" charset="0"/>
                <a:ea typeface="Times New Roman" panose="02020603050405020304" pitchFamily="18" charset="0"/>
              </a:rPr>
              <a:t>m th</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s discussion that te</a:t>
            </a:r>
            <a:r>
              <a:rPr lang="en-US" spc="-5" dirty="0" smtClean="0">
                <a:effectLst/>
                <a:latin typeface="Times New Roman" panose="02020603050405020304" pitchFamily="18" charset="0"/>
                <a:ea typeface="Times New Roman" panose="02020603050405020304" pitchFamily="18" charset="0"/>
              </a:rPr>
              <a:t>ac</a:t>
            </a:r>
            <a:r>
              <a:rPr lang="en-US" dirty="0" smtClean="0">
                <a:effectLst/>
                <a:latin typeface="Times New Roman" panose="02020603050405020304" pitchFamily="18" charset="0"/>
                <a:ea typeface="Times New Roman" panose="02020603050405020304" pitchFamily="18" charset="0"/>
              </a:rPr>
              <a:t>hi</a:t>
            </a:r>
            <a:r>
              <a:rPr lang="en-US" spc="15" dirty="0" smtClean="0">
                <a:effectLst/>
                <a:latin typeface="Times New Roman" panose="02020603050405020304" pitchFamily="18" charset="0"/>
                <a:ea typeface="Times New Roman" panose="02020603050405020304" pitchFamily="18" charset="0"/>
              </a:rPr>
              <a:t>n</a:t>
            </a:r>
            <a:r>
              <a:rPr lang="en-US" dirty="0" smtClean="0">
                <a:effectLst/>
                <a:latin typeface="Times New Roman" panose="02020603050405020304" pitchFamily="18" charset="0"/>
                <a:ea typeface="Times New Roman" panose="02020603050405020304" pitchFamily="18" charset="0"/>
              </a:rPr>
              <a:t>g or l</a:t>
            </a:r>
            <a:r>
              <a:rPr lang="en-US" spc="10" dirty="0" smtClean="0">
                <a:effectLst/>
                <a:latin typeface="Times New Roman" panose="02020603050405020304" pitchFamily="18" charset="0"/>
                <a:ea typeface="Times New Roman" panose="02020603050405020304" pitchFamily="18" charset="0"/>
              </a:rPr>
              <a:t>e</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rni</a:t>
            </a:r>
            <a:r>
              <a:rPr lang="en-US" spc="10" dirty="0" smtClean="0">
                <a:effectLst/>
                <a:latin typeface="Times New Roman" panose="02020603050405020304" pitchFamily="18" charset="0"/>
                <a:ea typeface="Times New Roman" panose="02020603050405020304" pitchFamily="18" charset="0"/>
              </a:rPr>
              <a:t>n</a:t>
            </a:r>
            <a:r>
              <a:rPr lang="en-US" dirty="0" smtClean="0">
                <a:effectLst/>
                <a:latin typeface="Times New Roman" panose="02020603050405020304" pitchFamily="18" charset="0"/>
                <a:ea typeface="Times New Roman" panose="02020603050405020304" pitchFamily="18" charset="0"/>
              </a:rPr>
              <a:t>g E</a:t>
            </a:r>
            <a:r>
              <a:rPr lang="en-US" spc="15" dirty="0" smtClean="0">
                <a:effectLst/>
                <a:latin typeface="Times New Roman" panose="02020603050405020304" pitchFamily="18" charset="0"/>
                <a:ea typeface="Times New Roman" panose="02020603050405020304" pitchFamily="18" charset="0"/>
              </a:rPr>
              <a:t>S</a:t>
            </a:r>
            <a:r>
              <a:rPr lang="en-US" dirty="0" smtClean="0">
                <a:effectLst/>
                <a:latin typeface="Times New Roman" panose="02020603050405020304" pitchFamily="18" charset="0"/>
                <a:ea typeface="Times New Roman" panose="02020603050405020304" pitchFamily="18" charset="0"/>
              </a:rPr>
              <a:t>P includ</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s much more </a:t>
            </a:r>
            <a:r>
              <a:rPr lang="en-US" spc="15" dirty="0" smtClean="0">
                <a:effectLst/>
                <a:latin typeface="Times New Roman" panose="02020603050405020304" pitchFamily="18" charset="0"/>
                <a:ea typeface="Times New Roman" panose="02020603050405020304" pitchFamily="18" charset="0"/>
              </a:rPr>
              <a:t>t</a:t>
            </a:r>
            <a:r>
              <a:rPr lang="en-US" dirty="0" smtClean="0">
                <a:effectLst/>
                <a:latin typeface="Times New Roman" panose="02020603050405020304" pitchFamily="18" charset="0"/>
                <a:ea typeface="Times New Roman" panose="02020603050405020304" pitchFamily="18" charset="0"/>
              </a:rPr>
              <a:t>h</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 the te</a:t>
            </a:r>
            <a:r>
              <a:rPr lang="en-US" spc="5" dirty="0" smtClean="0">
                <a:effectLst/>
                <a:latin typeface="Times New Roman" panose="02020603050405020304" pitchFamily="18" charset="0"/>
                <a:ea typeface="Times New Roman" panose="02020603050405020304" pitchFamily="18" charset="0"/>
              </a:rPr>
              <a:t>a</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hi</a:t>
            </a:r>
            <a:r>
              <a:rPr lang="en-US" spc="15" dirty="0" smtClean="0">
                <a:effectLst/>
                <a:latin typeface="Times New Roman" panose="02020603050405020304" pitchFamily="18" charset="0"/>
                <a:ea typeface="Times New Roman" panose="02020603050405020304" pitchFamily="18" charset="0"/>
              </a:rPr>
              <a:t>n</a:t>
            </a:r>
            <a:r>
              <a:rPr lang="en-US" dirty="0" smtClean="0">
                <a:effectLst/>
                <a:latin typeface="Times New Roman" panose="02020603050405020304" pitchFamily="18" charset="0"/>
                <a:ea typeface="Times New Roman" panose="02020603050405020304" pitchFamily="18" charset="0"/>
              </a:rPr>
              <a:t>g of E</a:t>
            </a:r>
            <a:r>
              <a:rPr lang="en-US" spc="10" dirty="0" smtClean="0">
                <a:effectLst/>
                <a:latin typeface="Times New Roman" panose="02020603050405020304" pitchFamily="18" charset="0"/>
                <a:ea typeface="Times New Roman" panose="02020603050405020304" pitchFamily="18" charset="0"/>
              </a:rPr>
              <a:t>n</a:t>
            </a:r>
            <a:r>
              <a:rPr lang="en-US" spc="-10"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l</a:t>
            </a:r>
            <a:r>
              <a:rPr lang="en-US" spc="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sh thro</a:t>
            </a:r>
            <a:r>
              <a:rPr lang="en-US" spc="10" dirty="0" smtClean="0">
                <a:effectLst/>
                <a:latin typeface="Times New Roman" panose="02020603050405020304" pitchFamily="18" charset="0"/>
                <a:ea typeface="Times New Roman" panose="02020603050405020304" pitchFamily="18" charset="0"/>
              </a:rPr>
              <a:t>u</a:t>
            </a:r>
            <a:r>
              <a:rPr lang="en-US" spc="-10" dirty="0" smtClean="0">
                <a:effectLst/>
                <a:latin typeface="Times New Roman" panose="02020603050405020304" pitchFamily="18" charset="0"/>
                <a:ea typeface="Times New Roman" panose="02020603050405020304" pitchFamily="18" charset="0"/>
              </a:rPr>
              <a:t>g</a:t>
            </a:r>
            <a:r>
              <a:rPr lang="en-US" dirty="0" smtClean="0">
                <a:effectLst/>
                <a:latin typeface="Times New Roman" panose="02020603050405020304" pitchFamily="18" charset="0"/>
                <a:ea typeface="Times New Roman" panose="02020603050405020304" pitchFamily="18" charset="0"/>
              </a:rPr>
              <a:t>h spe</a:t>
            </a:r>
            <a:r>
              <a:rPr lang="en-US" spc="-10" dirty="0" smtClean="0">
                <a:effectLst/>
                <a:latin typeface="Times New Roman" panose="02020603050405020304" pitchFamily="18" charset="0"/>
                <a:ea typeface="Times New Roman" panose="02020603050405020304" pitchFamily="18" charset="0"/>
              </a:rPr>
              <a:t>c</a:t>
            </a:r>
            <a:r>
              <a:rPr lang="en-US" spc="15" dirty="0" smtClean="0">
                <a:effectLst/>
                <a:latin typeface="Times New Roman" panose="02020603050405020304" pitchFamily="18" charset="0"/>
                <a:ea typeface="Times New Roman" panose="02020603050405020304" pitchFamily="18" charset="0"/>
              </a:rPr>
              <a:t>i</a:t>
            </a:r>
            <a:r>
              <a:rPr lang="en-US" dirty="0" smtClean="0">
                <a:effectLst/>
                <a:latin typeface="Times New Roman" panose="02020603050405020304" pitchFamily="18" charset="0"/>
                <a:ea typeface="Times New Roman" panose="02020603050405020304" pitchFamily="18" charset="0"/>
              </a:rPr>
              <a:t>fic mat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ri</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l and </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on</a:t>
            </a:r>
            <a:r>
              <a:rPr lang="en-US" spc="15"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nt.</a:t>
            </a:r>
            <a:r>
              <a:rPr lang="en-US" sz="1200" dirty="0" smtClean="0">
                <a:effectLst/>
                <a:latin typeface="Times New Roman" panose="02020603050405020304" pitchFamily="18" charset="0"/>
                <a:ea typeface="Times New Roman" panose="02020603050405020304" pitchFamily="18" charset="0"/>
              </a:rPr>
              <a:t> </a:t>
            </a:r>
          </a:p>
          <a:p>
            <a:pPr>
              <a:lnSpc>
                <a:spcPts val="1000"/>
              </a:lnSpc>
              <a:spcBef>
                <a:spcPts val="95"/>
              </a:spcBef>
            </a:pPr>
            <a:endParaRPr lang="en-US" sz="1200" dirty="0" smtClean="0">
              <a:effectLst/>
              <a:latin typeface="Times New Roman" panose="02020603050405020304" pitchFamily="18" charset="0"/>
              <a:ea typeface="Times New Roman" panose="02020603050405020304" pitchFamily="18" charset="0"/>
            </a:endParaRPr>
          </a:p>
          <a:p>
            <a:pPr marL="349250" marR="52070" indent="-285750" algn="just">
              <a:lnSpc>
                <a:spcPct val="149000"/>
              </a:lnSpc>
              <a:spcBef>
                <a:spcPts val="0"/>
              </a:spcBef>
              <a:spcAft>
                <a:spcPts val="0"/>
              </a:spcAft>
              <a:buFont typeface="Wingdings" panose="05000000000000000000" pitchFamily="2" charset="2"/>
              <a:buChar char="q"/>
            </a:pPr>
            <a:r>
              <a:rPr lang="en-US" dirty="0" smtClean="0">
                <a:effectLst/>
                <a:latin typeface="Times New Roman" panose="02020603050405020304" pitchFamily="18" charset="0"/>
                <a:ea typeface="Times New Roman" panose="02020603050405020304" pitchFamily="18" charset="0"/>
              </a:rPr>
              <a:t>H</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e it </a:t>
            </a:r>
            <a:r>
              <a:rPr lang="en-US" spc="5" dirty="0" smtClean="0">
                <a:effectLst/>
                <a:latin typeface="Times New Roman" panose="02020603050405020304" pitchFamily="18" charset="0"/>
                <a:ea typeface="Times New Roman" panose="02020603050405020304" pitchFamily="18" charset="0"/>
              </a:rPr>
              <a:t>c</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 be stat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 t</a:t>
            </a:r>
            <a:r>
              <a:rPr lang="en-US" spc="15" dirty="0" smtClean="0">
                <a:effectLst/>
                <a:latin typeface="Times New Roman" panose="02020603050405020304" pitchFamily="18" charset="0"/>
                <a:ea typeface="Times New Roman" panose="02020603050405020304" pitchFamily="18" charset="0"/>
              </a:rPr>
              <a:t>h</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 GE is the foundation of TE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nd th</a:t>
            </a:r>
            <a:r>
              <a:rPr lang="en-US" spc="2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y </a:t>
            </a:r>
            <a:r>
              <a:rPr lang="en-US" spc="-5" dirty="0" smtClean="0">
                <a:effectLst/>
                <a:latin typeface="Times New Roman" panose="02020603050405020304" pitchFamily="18" charset="0"/>
                <a:ea typeface="Times New Roman" panose="02020603050405020304" pitchFamily="18" charset="0"/>
              </a:rPr>
              <a:t>a</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e dif</a:t>
            </a:r>
            <a:r>
              <a:rPr lang="en-US" spc="-5" dirty="0" smtClean="0">
                <a:effectLst/>
                <a:latin typeface="Times New Roman" panose="02020603050405020304" pitchFamily="18" charset="0"/>
                <a:ea typeface="Times New Roman" panose="02020603050405020304" pitchFamily="18" charset="0"/>
              </a:rPr>
              <a:t>f</a:t>
            </a:r>
            <a:r>
              <a:rPr lang="en-US" spc="5" dirty="0" smtClean="0">
                <a:effectLst/>
                <a:latin typeface="Times New Roman" panose="02020603050405020304" pitchFamily="18" charset="0"/>
                <a:ea typeface="Times New Roman" panose="02020603050405020304" pitchFamily="18" charset="0"/>
              </a:rPr>
              <a:t>er</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nt f</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om </a:t>
            </a:r>
            <a:r>
              <a:rPr lang="en-US" spc="-5" dirty="0" smtClean="0">
                <a:effectLst/>
                <a:latin typeface="Times New Roman" panose="02020603050405020304" pitchFamily="18" charset="0"/>
                <a:ea typeface="Times New Roman" panose="02020603050405020304" pitchFamily="18" charset="0"/>
              </a:rPr>
              <a:t>e</a:t>
            </a:r>
            <a:r>
              <a:rPr lang="en-US" spc="5" dirty="0" smtClean="0">
                <a:effectLst/>
                <a:latin typeface="Times New Roman" panose="02020603050405020304" pitchFamily="18" charset="0"/>
                <a:ea typeface="Times New Roman" panose="02020603050405020304" pitchFamily="18" charset="0"/>
              </a:rPr>
              <a:t>a</a:t>
            </a:r>
            <a:r>
              <a:rPr lang="en-US" spc="-5" dirty="0" smtClean="0">
                <a:effectLst/>
                <a:latin typeface="Times New Roman" panose="02020603050405020304" pitchFamily="18" charset="0"/>
                <a:ea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rPr>
              <a:t>h other in the s</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nse th</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 </a:t>
            </a:r>
            <a:r>
              <a:rPr lang="en-US" spc="5" dirty="0" smtClean="0">
                <a:effectLst/>
                <a:latin typeface="Times New Roman" panose="02020603050405020304" pitchFamily="18" charset="0"/>
                <a:ea typeface="Times New Roman" panose="02020603050405020304" pitchFamily="18" charset="0"/>
              </a:rPr>
              <a:t>t</a:t>
            </a:r>
            <a:r>
              <a:rPr lang="en-US" dirty="0" smtClean="0">
                <a:effectLst/>
                <a:latin typeface="Times New Roman" panose="02020603050405020304" pitchFamily="18" charset="0"/>
                <a:ea typeface="Times New Roman" panose="02020603050405020304" pitchFamily="18" charset="0"/>
              </a:rPr>
              <a:t>h</a:t>
            </a:r>
            <a:r>
              <a:rPr lang="en-US" spc="20"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y </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re u</a:t>
            </a:r>
            <a:r>
              <a:rPr lang="en-US" spc="10" dirty="0" smtClean="0">
                <a:effectLst/>
                <a:latin typeface="Times New Roman" panose="02020603050405020304" pitchFamily="18" charset="0"/>
                <a:ea typeface="Times New Roman" panose="02020603050405020304" pitchFamily="18" charset="0"/>
              </a:rPr>
              <a:t>s</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 to s</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rve di</a:t>
            </a:r>
            <a:r>
              <a:rPr lang="en-US" spc="10" dirty="0" smtClean="0">
                <a:effectLst/>
                <a:latin typeface="Times New Roman" panose="02020603050405020304" pitchFamily="18" charset="0"/>
                <a:ea typeface="Times New Roman" panose="02020603050405020304" pitchFamily="18" charset="0"/>
              </a:rPr>
              <a:t>f</a:t>
            </a:r>
            <a:r>
              <a:rPr lang="en-US" dirty="0" smtClean="0">
                <a:effectLst/>
                <a:latin typeface="Times New Roman" panose="02020603050405020304" pitchFamily="18" charset="0"/>
                <a:ea typeface="Times New Roman" panose="02020603050405020304" pitchFamily="18" charset="0"/>
              </a:rPr>
              <a:t>f</a:t>
            </a:r>
            <a:r>
              <a:rPr lang="en-US" spc="-10" dirty="0" smtClean="0">
                <a:effectLst/>
                <a:latin typeface="Times New Roman" panose="02020603050405020304" pitchFamily="18" charset="0"/>
                <a:ea typeface="Times New Roman" panose="02020603050405020304" pitchFamily="18" charset="0"/>
              </a:rPr>
              <a:t>e</a:t>
            </a:r>
            <a:r>
              <a:rPr lang="en-US" spc="5" dirty="0" smtClean="0">
                <a:effectLst/>
                <a:latin typeface="Times New Roman" panose="02020603050405020304" pitchFamily="18" charset="0"/>
                <a:ea typeface="Times New Roman" panose="02020603050405020304" pitchFamily="18" charset="0"/>
              </a:rPr>
              <a:t>r</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nt pur</a:t>
            </a:r>
            <a:r>
              <a:rPr lang="en-US" spc="10" dirty="0" smtClean="0">
                <a:effectLst/>
                <a:latin typeface="Times New Roman" panose="02020603050405020304" pitchFamily="18" charset="0"/>
                <a:ea typeface="Times New Roman" panose="02020603050405020304" pitchFamily="18" charset="0"/>
              </a:rPr>
              <a:t>p</a:t>
            </a:r>
            <a:r>
              <a:rPr lang="en-US" dirty="0" smtClean="0">
                <a:effectLst/>
                <a:latin typeface="Times New Roman" panose="02020603050405020304" pitchFamily="18" charset="0"/>
                <a:ea typeface="Times New Roman" panose="02020603050405020304" pitchFamily="18" charset="0"/>
              </a:rPr>
              <a:t>oses.</a:t>
            </a:r>
            <a:endParaRPr lang="en-US" sz="120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1883389" y="109181"/>
            <a:ext cx="8720919"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Importance of GE and TE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5585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3516091"/>
              </p:ext>
            </p:extLst>
          </p:nvPr>
        </p:nvGraphicFramePr>
        <p:xfrm>
          <a:off x="1910687" y="1050878"/>
          <a:ext cx="9198589" cy="5697486"/>
        </p:xfrm>
        <a:graphic>
          <a:graphicData uri="http://schemas.openxmlformats.org/drawingml/2006/table">
            <a:tbl>
              <a:tblPr>
                <a:tableStyleId>{35758FB7-9AC5-4552-8A53-C91805E547FA}</a:tableStyleId>
              </a:tblPr>
              <a:tblGrid>
                <a:gridCol w="600596"/>
                <a:gridCol w="4773151"/>
                <a:gridCol w="1912421"/>
                <a:gridCol w="1912421"/>
              </a:tblGrid>
              <a:tr h="389214">
                <a:tc>
                  <a:txBody>
                    <a:bodyPr/>
                    <a:lstStyle/>
                    <a:p>
                      <a:r>
                        <a:rPr lang="en-US" sz="1600" b="1" dirty="0"/>
                        <a:t> </a:t>
                      </a:r>
                    </a:p>
                  </a:txBody>
                  <a:tcPr marL="0" marR="0" marT="0" marB="0"/>
                </a:tc>
                <a:tc>
                  <a:txBody>
                    <a:bodyPr/>
                    <a:lstStyle/>
                    <a:p>
                      <a:r>
                        <a:rPr lang="en-US" sz="1600" b="1"/>
                        <a:t>Communication situations</a:t>
                      </a:r>
                    </a:p>
                  </a:txBody>
                  <a:tcPr marL="0" marR="0" marT="0" marB="0"/>
                </a:tc>
                <a:tc>
                  <a:txBody>
                    <a:bodyPr/>
                    <a:lstStyle/>
                    <a:p>
                      <a:r>
                        <a:rPr lang="en-US" sz="1600" b="1"/>
                        <a:t>Engineers (%)</a:t>
                      </a:r>
                    </a:p>
                  </a:txBody>
                  <a:tcPr marL="0" marR="0" marT="0" marB="0"/>
                </a:tc>
                <a:tc>
                  <a:txBody>
                    <a:bodyPr/>
                    <a:lstStyle/>
                    <a:p>
                      <a:r>
                        <a:rPr lang="en-US" sz="1600" b="1" dirty="0"/>
                        <a:t>Technicians (%)</a:t>
                      </a:r>
                    </a:p>
                  </a:txBody>
                  <a:tcPr marL="0" marR="0" marT="0" marB="0"/>
                </a:tc>
              </a:tr>
              <a:tr h="389214">
                <a:tc>
                  <a:txBody>
                    <a:bodyPr/>
                    <a:lstStyle/>
                    <a:p>
                      <a:r>
                        <a:rPr lang="en-US" sz="1600" b="1"/>
                        <a:t>1</a:t>
                      </a:r>
                    </a:p>
                  </a:txBody>
                  <a:tcPr marL="0" marR="0" marT="0" marB="0"/>
                </a:tc>
                <a:tc>
                  <a:txBody>
                    <a:bodyPr/>
                    <a:lstStyle/>
                    <a:p>
                      <a:r>
                        <a:rPr lang="en-US" sz="1600" b="1" dirty="0"/>
                        <a:t>Talking about oneself and ones work</a:t>
                      </a:r>
                    </a:p>
                  </a:txBody>
                  <a:tcPr marL="0" marR="0" marT="0" marB="0"/>
                </a:tc>
                <a:tc>
                  <a:txBody>
                    <a:bodyPr/>
                    <a:lstStyle/>
                    <a:p>
                      <a:pPr algn="ctr"/>
                      <a:r>
                        <a:rPr lang="en-US" sz="1600" b="1">
                          <a:effectLst/>
                        </a:rPr>
                        <a:t>70</a:t>
                      </a:r>
                    </a:p>
                  </a:txBody>
                  <a:tcPr marL="0" marR="0" marT="0" marB="0"/>
                </a:tc>
                <a:tc>
                  <a:txBody>
                    <a:bodyPr/>
                    <a:lstStyle/>
                    <a:p>
                      <a:pPr algn="ctr"/>
                      <a:r>
                        <a:rPr lang="en-US" sz="1600" b="1">
                          <a:effectLst/>
                        </a:rPr>
                        <a:t>48</a:t>
                      </a:r>
                    </a:p>
                  </a:txBody>
                  <a:tcPr marL="0" marR="0" marT="0" marB="0"/>
                </a:tc>
              </a:tr>
              <a:tr h="194607">
                <a:tc>
                  <a:txBody>
                    <a:bodyPr/>
                    <a:lstStyle/>
                    <a:p>
                      <a:r>
                        <a:rPr lang="en-US" sz="1600" b="1"/>
                        <a:t>2</a:t>
                      </a:r>
                    </a:p>
                  </a:txBody>
                  <a:tcPr marL="0" marR="0" marT="0" marB="0"/>
                </a:tc>
                <a:tc>
                  <a:txBody>
                    <a:bodyPr/>
                    <a:lstStyle/>
                    <a:p>
                      <a:r>
                        <a:rPr lang="en-US" sz="1600" b="1"/>
                        <a:t>Travel</a:t>
                      </a:r>
                    </a:p>
                  </a:txBody>
                  <a:tcPr marL="0" marR="0" marT="0" marB="0"/>
                </a:tc>
                <a:tc>
                  <a:txBody>
                    <a:bodyPr/>
                    <a:lstStyle/>
                    <a:p>
                      <a:pPr algn="ctr"/>
                      <a:r>
                        <a:rPr lang="en-US" sz="1600" b="1">
                          <a:effectLst/>
                        </a:rPr>
                        <a:t>80</a:t>
                      </a:r>
                    </a:p>
                  </a:txBody>
                  <a:tcPr marL="0" marR="0" marT="0" marB="0"/>
                </a:tc>
                <a:tc>
                  <a:txBody>
                    <a:bodyPr/>
                    <a:lstStyle/>
                    <a:p>
                      <a:pPr algn="ctr"/>
                      <a:r>
                        <a:rPr lang="en-US" sz="1600" b="1">
                          <a:effectLst/>
                        </a:rPr>
                        <a:t>71</a:t>
                      </a:r>
                    </a:p>
                  </a:txBody>
                  <a:tcPr marL="0" marR="0" marT="0" marB="0"/>
                </a:tc>
              </a:tr>
              <a:tr h="389214">
                <a:tc>
                  <a:txBody>
                    <a:bodyPr/>
                    <a:lstStyle/>
                    <a:p>
                      <a:r>
                        <a:rPr lang="en-US" sz="1600" b="1"/>
                        <a:t>3</a:t>
                      </a:r>
                    </a:p>
                  </a:txBody>
                  <a:tcPr marL="0" marR="0" marT="0" marB="0"/>
                </a:tc>
                <a:tc>
                  <a:txBody>
                    <a:bodyPr/>
                    <a:lstStyle/>
                    <a:p>
                      <a:r>
                        <a:rPr lang="en-US" sz="1600" b="1" dirty="0"/>
                        <a:t>Social situations (introduction, small talk)</a:t>
                      </a:r>
                    </a:p>
                  </a:txBody>
                  <a:tcPr marL="0" marR="0" marT="0" marB="0"/>
                </a:tc>
                <a:tc>
                  <a:txBody>
                    <a:bodyPr/>
                    <a:lstStyle/>
                    <a:p>
                      <a:pPr algn="ctr"/>
                      <a:r>
                        <a:rPr lang="en-US" sz="1600" b="1">
                          <a:effectLst/>
                        </a:rPr>
                        <a:t>90</a:t>
                      </a:r>
                    </a:p>
                  </a:txBody>
                  <a:tcPr marL="0" marR="0" marT="0" marB="0"/>
                </a:tc>
                <a:tc>
                  <a:txBody>
                    <a:bodyPr/>
                    <a:lstStyle/>
                    <a:p>
                      <a:pPr algn="ctr"/>
                      <a:r>
                        <a:rPr lang="en-US" sz="1600" b="1">
                          <a:effectLst/>
                        </a:rPr>
                        <a:t>80</a:t>
                      </a:r>
                    </a:p>
                  </a:txBody>
                  <a:tcPr marL="0" marR="0" marT="0" marB="0"/>
                </a:tc>
              </a:tr>
              <a:tr h="194607">
                <a:tc>
                  <a:txBody>
                    <a:bodyPr/>
                    <a:lstStyle/>
                    <a:p>
                      <a:r>
                        <a:rPr lang="en-US" sz="1600" b="1"/>
                        <a:t>4</a:t>
                      </a:r>
                    </a:p>
                  </a:txBody>
                  <a:tcPr marL="0" marR="0" marT="0" marB="0"/>
                </a:tc>
                <a:tc>
                  <a:txBody>
                    <a:bodyPr/>
                    <a:lstStyle/>
                    <a:p>
                      <a:r>
                        <a:rPr lang="en-US" sz="1600" b="1"/>
                        <a:t>Routine telephone calls</a:t>
                      </a:r>
                    </a:p>
                  </a:txBody>
                  <a:tcPr marL="0" marR="0" marT="0" marB="0"/>
                </a:tc>
                <a:tc>
                  <a:txBody>
                    <a:bodyPr/>
                    <a:lstStyle/>
                    <a:p>
                      <a:pPr algn="ctr"/>
                      <a:r>
                        <a:rPr lang="en-US" sz="1600" b="1">
                          <a:effectLst/>
                        </a:rPr>
                        <a:t>85</a:t>
                      </a:r>
                    </a:p>
                  </a:txBody>
                  <a:tcPr marL="0" marR="0" marT="0" marB="0"/>
                </a:tc>
                <a:tc>
                  <a:txBody>
                    <a:bodyPr/>
                    <a:lstStyle/>
                    <a:p>
                      <a:pPr algn="ctr"/>
                      <a:r>
                        <a:rPr lang="en-US" sz="1600" b="1" dirty="0">
                          <a:effectLst/>
                        </a:rPr>
                        <a:t>52</a:t>
                      </a:r>
                    </a:p>
                  </a:txBody>
                  <a:tcPr marL="0" marR="0" marT="0" marB="0"/>
                </a:tc>
              </a:tr>
              <a:tr h="0">
                <a:tc>
                  <a:txBody>
                    <a:bodyPr/>
                    <a:lstStyle/>
                    <a:p>
                      <a:r>
                        <a:rPr lang="en-US" sz="1600" b="1"/>
                        <a:t>5</a:t>
                      </a:r>
                    </a:p>
                  </a:txBody>
                  <a:tcPr marL="0" marR="0" marT="0" marB="0"/>
                </a:tc>
                <a:tc>
                  <a:txBody>
                    <a:bodyPr/>
                    <a:lstStyle/>
                    <a:p>
                      <a:r>
                        <a:rPr lang="en-US" sz="1600" b="1"/>
                        <a:t>Client contacts</a:t>
                      </a:r>
                    </a:p>
                  </a:txBody>
                  <a:tcPr marL="0" marR="0" marT="0" marB="0"/>
                </a:tc>
                <a:tc>
                  <a:txBody>
                    <a:bodyPr/>
                    <a:lstStyle/>
                    <a:p>
                      <a:pPr algn="ctr"/>
                      <a:r>
                        <a:rPr lang="en-US" sz="1600" b="1">
                          <a:effectLst/>
                        </a:rPr>
                        <a:t>70</a:t>
                      </a:r>
                    </a:p>
                  </a:txBody>
                  <a:tcPr marL="0" marR="0" marT="0" marB="0"/>
                </a:tc>
                <a:tc>
                  <a:txBody>
                    <a:bodyPr/>
                    <a:lstStyle/>
                    <a:p>
                      <a:pPr algn="ctr"/>
                      <a:r>
                        <a:rPr lang="en-US" sz="1600" b="1">
                          <a:effectLst/>
                        </a:rPr>
                        <a:t>42</a:t>
                      </a:r>
                    </a:p>
                  </a:txBody>
                  <a:tcPr marL="0" marR="0" marT="0" marB="0"/>
                </a:tc>
              </a:tr>
              <a:tr h="389214">
                <a:tc>
                  <a:txBody>
                    <a:bodyPr/>
                    <a:lstStyle/>
                    <a:p>
                      <a:r>
                        <a:rPr lang="en-US" sz="1600" b="1"/>
                        <a:t>6</a:t>
                      </a:r>
                    </a:p>
                  </a:txBody>
                  <a:tcPr marL="0" marR="0" marT="0" marB="0"/>
                </a:tc>
                <a:tc>
                  <a:txBody>
                    <a:bodyPr/>
                    <a:lstStyle/>
                    <a:p>
                      <a:r>
                        <a:rPr lang="en-US" sz="1600" b="1"/>
                        <a:t>Hosting visitors visiting companies</a:t>
                      </a:r>
                    </a:p>
                  </a:txBody>
                  <a:tcPr marL="0" marR="0" marT="0" marB="0"/>
                </a:tc>
                <a:tc>
                  <a:txBody>
                    <a:bodyPr/>
                    <a:lstStyle/>
                    <a:p>
                      <a:pPr algn="ctr"/>
                      <a:r>
                        <a:rPr lang="en-US" sz="1600" b="1">
                          <a:effectLst/>
                        </a:rPr>
                        <a:t>77</a:t>
                      </a:r>
                    </a:p>
                  </a:txBody>
                  <a:tcPr marL="0" marR="0" marT="0" marB="0"/>
                </a:tc>
                <a:tc>
                  <a:txBody>
                    <a:bodyPr/>
                    <a:lstStyle/>
                    <a:p>
                      <a:pPr algn="ctr"/>
                      <a:r>
                        <a:rPr lang="en-US" sz="1600" b="1">
                          <a:effectLst/>
                        </a:rPr>
                        <a:t>40</a:t>
                      </a:r>
                    </a:p>
                  </a:txBody>
                  <a:tcPr marL="0" marR="0" marT="0" marB="0"/>
                </a:tc>
              </a:tr>
              <a:tr h="389214">
                <a:tc>
                  <a:txBody>
                    <a:bodyPr/>
                    <a:lstStyle/>
                    <a:p>
                      <a:r>
                        <a:rPr lang="en-US" sz="1600" b="1"/>
                        <a:t>7</a:t>
                      </a:r>
                    </a:p>
                  </a:txBody>
                  <a:tcPr marL="0" marR="0" marT="0" marB="0"/>
                </a:tc>
                <a:tc>
                  <a:txBody>
                    <a:bodyPr/>
                    <a:lstStyle/>
                    <a:p>
                      <a:r>
                        <a:rPr lang="en-US" sz="1600" b="1"/>
                        <a:t>Describing a process or working methods</a:t>
                      </a:r>
                    </a:p>
                  </a:txBody>
                  <a:tcPr marL="0" marR="0" marT="0" marB="0"/>
                </a:tc>
                <a:tc>
                  <a:txBody>
                    <a:bodyPr/>
                    <a:lstStyle/>
                    <a:p>
                      <a:pPr algn="ctr"/>
                      <a:r>
                        <a:rPr lang="en-US" sz="1600" b="1">
                          <a:effectLst/>
                        </a:rPr>
                        <a:t>70</a:t>
                      </a:r>
                    </a:p>
                  </a:txBody>
                  <a:tcPr marL="0" marR="0" marT="0" marB="0"/>
                </a:tc>
                <a:tc>
                  <a:txBody>
                    <a:bodyPr/>
                    <a:lstStyle/>
                    <a:p>
                      <a:pPr algn="ctr"/>
                      <a:r>
                        <a:rPr lang="en-US" sz="1600" b="1">
                          <a:effectLst/>
                        </a:rPr>
                        <a:t>57</a:t>
                      </a:r>
                    </a:p>
                  </a:txBody>
                  <a:tcPr marL="0" marR="0" marT="0" marB="0"/>
                </a:tc>
              </a:tr>
              <a:tr h="389214">
                <a:tc>
                  <a:txBody>
                    <a:bodyPr/>
                    <a:lstStyle/>
                    <a:p>
                      <a:r>
                        <a:rPr lang="en-US" sz="1600" b="1"/>
                        <a:t>8</a:t>
                      </a:r>
                    </a:p>
                  </a:txBody>
                  <a:tcPr marL="0" marR="0" marT="0" marB="0"/>
                </a:tc>
                <a:tc>
                  <a:txBody>
                    <a:bodyPr/>
                    <a:lstStyle/>
                    <a:p>
                      <a:r>
                        <a:rPr lang="en-US" sz="1600" b="1" dirty="0"/>
                        <a:t>Discussion on deliveries, installation, maintenance</a:t>
                      </a:r>
                    </a:p>
                  </a:txBody>
                  <a:tcPr marL="0" marR="0" marT="0" marB="0"/>
                </a:tc>
                <a:tc>
                  <a:txBody>
                    <a:bodyPr/>
                    <a:lstStyle/>
                    <a:p>
                      <a:pPr algn="ctr"/>
                      <a:r>
                        <a:rPr lang="en-US" sz="1600" b="1">
                          <a:effectLst/>
                        </a:rPr>
                        <a:t>68</a:t>
                      </a:r>
                    </a:p>
                  </a:txBody>
                  <a:tcPr marL="0" marR="0" marT="0" marB="0"/>
                </a:tc>
                <a:tc>
                  <a:txBody>
                    <a:bodyPr/>
                    <a:lstStyle/>
                    <a:p>
                      <a:pPr algn="ctr"/>
                      <a:r>
                        <a:rPr lang="en-US" sz="1600" b="1">
                          <a:effectLst/>
                        </a:rPr>
                        <a:t>60</a:t>
                      </a:r>
                    </a:p>
                  </a:txBody>
                  <a:tcPr marL="0" marR="0" marT="0" marB="0"/>
                </a:tc>
              </a:tr>
              <a:tr h="389214">
                <a:tc>
                  <a:txBody>
                    <a:bodyPr/>
                    <a:lstStyle/>
                    <a:p>
                      <a:r>
                        <a:rPr lang="en-US" sz="1600" b="1"/>
                        <a:t>9</a:t>
                      </a:r>
                    </a:p>
                  </a:txBody>
                  <a:tcPr marL="0" marR="0" marT="0" marB="0"/>
                </a:tc>
                <a:tc>
                  <a:txBody>
                    <a:bodyPr/>
                    <a:lstStyle/>
                    <a:p>
                      <a:r>
                        <a:rPr lang="en-US" sz="1600" b="1"/>
                        <a:t>Fault analysing, solving problems</a:t>
                      </a:r>
                    </a:p>
                  </a:txBody>
                  <a:tcPr marL="0" marR="0" marT="0" marB="0"/>
                </a:tc>
                <a:tc>
                  <a:txBody>
                    <a:bodyPr/>
                    <a:lstStyle/>
                    <a:p>
                      <a:pPr algn="ctr"/>
                      <a:r>
                        <a:rPr lang="en-US" sz="1600" b="1" dirty="0">
                          <a:effectLst/>
                        </a:rPr>
                        <a:t>67</a:t>
                      </a:r>
                    </a:p>
                  </a:txBody>
                  <a:tcPr marL="0" marR="0" marT="0" marB="0"/>
                </a:tc>
                <a:tc>
                  <a:txBody>
                    <a:bodyPr/>
                    <a:lstStyle/>
                    <a:p>
                      <a:pPr algn="ctr"/>
                      <a:r>
                        <a:rPr lang="en-US" sz="1600" b="1">
                          <a:effectLst/>
                        </a:rPr>
                        <a:t>60</a:t>
                      </a:r>
                    </a:p>
                  </a:txBody>
                  <a:tcPr marL="0" marR="0" marT="0" marB="0"/>
                </a:tc>
              </a:tr>
              <a:tr h="194607">
                <a:tc>
                  <a:txBody>
                    <a:bodyPr/>
                    <a:lstStyle/>
                    <a:p>
                      <a:r>
                        <a:rPr lang="en-US" sz="1600" b="1"/>
                        <a:t>10</a:t>
                      </a:r>
                    </a:p>
                  </a:txBody>
                  <a:tcPr marL="0" marR="0" marT="0" marB="0"/>
                </a:tc>
                <a:tc>
                  <a:txBody>
                    <a:bodyPr/>
                    <a:lstStyle/>
                    <a:p>
                      <a:r>
                        <a:rPr lang="en-US" sz="1600" b="1"/>
                        <a:t>Tutoring a new employee</a:t>
                      </a:r>
                    </a:p>
                  </a:txBody>
                  <a:tcPr marL="0" marR="0" marT="0" marB="0"/>
                </a:tc>
                <a:tc>
                  <a:txBody>
                    <a:bodyPr/>
                    <a:lstStyle/>
                    <a:p>
                      <a:pPr algn="ctr"/>
                      <a:r>
                        <a:rPr lang="en-US" sz="1600" b="1">
                          <a:effectLst/>
                        </a:rPr>
                        <a:t>39</a:t>
                      </a:r>
                    </a:p>
                  </a:txBody>
                  <a:tcPr marL="0" marR="0" marT="0" marB="0"/>
                </a:tc>
                <a:tc>
                  <a:txBody>
                    <a:bodyPr/>
                    <a:lstStyle/>
                    <a:p>
                      <a:pPr algn="ctr"/>
                      <a:r>
                        <a:rPr lang="en-US" sz="1600" b="1">
                          <a:effectLst/>
                        </a:rPr>
                        <a:t>22</a:t>
                      </a:r>
                    </a:p>
                  </a:txBody>
                  <a:tcPr marL="0" marR="0" marT="0" marB="0"/>
                </a:tc>
              </a:tr>
              <a:tr h="389214">
                <a:tc>
                  <a:txBody>
                    <a:bodyPr/>
                    <a:lstStyle/>
                    <a:p>
                      <a:r>
                        <a:rPr lang="en-US" sz="1600" b="1"/>
                        <a:t>11</a:t>
                      </a:r>
                    </a:p>
                  </a:txBody>
                  <a:tcPr marL="0" marR="0" marT="0" marB="0"/>
                </a:tc>
                <a:tc>
                  <a:txBody>
                    <a:bodyPr/>
                    <a:lstStyle/>
                    <a:p>
                      <a:r>
                        <a:rPr lang="en-US" sz="1600" b="1"/>
                        <a:t>Reading manuals, instructions</a:t>
                      </a:r>
                    </a:p>
                  </a:txBody>
                  <a:tcPr marL="0" marR="0" marT="0" marB="0"/>
                </a:tc>
                <a:tc>
                  <a:txBody>
                    <a:bodyPr/>
                    <a:lstStyle/>
                    <a:p>
                      <a:pPr algn="ctr"/>
                      <a:r>
                        <a:rPr lang="en-US" sz="1600" b="1">
                          <a:effectLst/>
                        </a:rPr>
                        <a:t>80</a:t>
                      </a:r>
                    </a:p>
                  </a:txBody>
                  <a:tcPr marL="0" marR="0" marT="0" marB="0"/>
                </a:tc>
                <a:tc>
                  <a:txBody>
                    <a:bodyPr/>
                    <a:lstStyle/>
                    <a:p>
                      <a:pPr algn="ctr"/>
                      <a:r>
                        <a:rPr lang="en-US" sz="1600" b="1">
                          <a:effectLst/>
                        </a:rPr>
                        <a:t>78</a:t>
                      </a:r>
                    </a:p>
                  </a:txBody>
                  <a:tcPr marL="0" marR="0" marT="0" marB="0"/>
                </a:tc>
              </a:tr>
              <a:tr h="389214">
                <a:tc>
                  <a:txBody>
                    <a:bodyPr/>
                    <a:lstStyle/>
                    <a:p>
                      <a:r>
                        <a:rPr lang="en-US" sz="1600" b="1"/>
                        <a:t>12</a:t>
                      </a:r>
                    </a:p>
                  </a:txBody>
                  <a:tcPr marL="0" marR="0" marT="0" marB="0"/>
                </a:tc>
                <a:tc>
                  <a:txBody>
                    <a:bodyPr/>
                    <a:lstStyle/>
                    <a:p>
                      <a:r>
                        <a:rPr lang="en-US" sz="1600" b="1"/>
                        <a:t>Reading Company documentation</a:t>
                      </a:r>
                    </a:p>
                  </a:txBody>
                  <a:tcPr marL="0" marR="0" marT="0" marB="0"/>
                </a:tc>
                <a:tc>
                  <a:txBody>
                    <a:bodyPr/>
                    <a:lstStyle/>
                    <a:p>
                      <a:pPr algn="ctr"/>
                      <a:r>
                        <a:rPr lang="en-US" sz="1600" b="1">
                          <a:effectLst/>
                        </a:rPr>
                        <a:t>61</a:t>
                      </a:r>
                    </a:p>
                  </a:txBody>
                  <a:tcPr marL="0" marR="0" marT="0" marB="0"/>
                </a:tc>
                <a:tc>
                  <a:txBody>
                    <a:bodyPr/>
                    <a:lstStyle/>
                    <a:p>
                      <a:pPr algn="ctr"/>
                      <a:r>
                        <a:rPr lang="en-US" sz="1600" b="1">
                          <a:effectLst/>
                        </a:rPr>
                        <a:t>24</a:t>
                      </a:r>
                    </a:p>
                  </a:txBody>
                  <a:tcPr marL="0" marR="0" marT="0" marB="0"/>
                </a:tc>
              </a:tr>
              <a:tr h="389214">
                <a:tc>
                  <a:txBody>
                    <a:bodyPr/>
                    <a:lstStyle/>
                    <a:p>
                      <a:r>
                        <a:rPr lang="en-US" sz="1600" b="1"/>
                        <a:t>13</a:t>
                      </a:r>
                    </a:p>
                  </a:txBody>
                  <a:tcPr marL="0" marR="0" marT="0" marB="0"/>
                </a:tc>
                <a:tc>
                  <a:txBody>
                    <a:bodyPr/>
                    <a:lstStyle/>
                    <a:p>
                      <a:r>
                        <a:rPr lang="en-US" sz="1600" b="1"/>
                        <a:t>Writing email messages, faxes, notes</a:t>
                      </a:r>
                    </a:p>
                  </a:txBody>
                  <a:tcPr marL="0" marR="0" marT="0" marB="0"/>
                </a:tc>
                <a:tc>
                  <a:txBody>
                    <a:bodyPr/>
                    <a:lstStyle/>
                    <a:p>
                      <a:pPr algn="ctr"/>
                      <a:r>
                        <a:rPr lang="en-US" sz="1600" b="1">
                          <a:effectLst/>
                        </a:rPr>
                        <a:t>72</a:t>
                      </a:r>
                    </a:p>
                  </a:txBody>
                  <a:tcPr marL="0" marR="0" marT="0" marB="0"/>
                </a:tc>
                <a:tc>
                  <a:txBody>
                    <a:bodyPr/>
                    <a:lstStyle/>
                    <a:p>
                      <a:pPr algn="ctr"/>
                      <a:r>
                        <a:rPr lang="en-US" sz="1600" b="1">
                          <a:effectLst/>
                        </a:rPr>
                        <a:t>28</a:t>
                      </a:r>
                    </a:p>
                  </a:txBody>
                  <a:tcPr marL="0" marR="0" marT="0" marB="0"/>
                </a:tc>
              </a:tr>
              <a:tr h="194607">
                <a:tc>
                  <a:txBody>
                    <a:bodyPr/>
                    <a:lstStyle/>
                    <a:p>
                      <a:r>
                        <a:rPr lang="en-US" sz="1600" b="1"/>
                        <a:t>14</a:t>
                      </a:r>
                    </a:p>
                  </a:txBody>
                  <a:tcPr marL="0" marR="0" marT="0" marB="0"/>
                </a:tc>
                <a:tc>
                  <a:txBody>
                    <a:bodyPr/>
                    <a:lstStyle/>
                    <a:p>
                      <a:r>
                        <a:rPr lang="en-US" sz="1600" b="1"/>
                        <a:t>Writing, documents</a:t>
                      </a:r>
                    </a:p>
                  </a:txBody>
                  <a:tcPr marL="0" marR="0" marT="0" marB="0"/>
                </a:tc>
                <a:tc>
                  <a:txBody>
                    <a:bodyPr/>
                    <a:lstStyle/>
                    <a:p>
                      <a:pPr algn="ctr"/>
                      <a:r>
                        <a:rPr lang="en-US" sz="1600" b="1">
                          <a:effectLst/>
                        </a:rPr>
                        <a:t>60</a:t>
                      </a:r>
                    </a:p>
                  </a:txBody>
                  <a:tcPr marL="0" marR="0" marT="0" marB="0"/>
                </a:tc>
                <a:tc>
                  <a:txBody>
                    <a:bodyPr/>
                    <a:lstStyle/>
                    <a:p>
                      <a:pPr algn="ctr"/>
                      <a:r>
                        <a:rPr lang="en-US" sz="1600" b="1">
                          <a:effectLst/>
                        </a:rPr>
                        <a:t>20</a:t>
                      </a:r>
                    </a:p>
                  </a:txBody>
                  <a:tcPr marL="0" marR="0" marT="0" marB="0"/>
                </a:tc>
              </a:tr>
              <a:tr h="194607">
                <a:tc>
                  <a:txBody>
                    <a:bodyPr/>
                    <a:lstStyle/>
                    <a:p>
                      <a:r>
                        <a:rPr lang="en-US" sz="1600" b="1"/>
                        <a:t>15</a:t>
                      </a:r>
                    </a:p>
                  </a:txBody>
                  <a:tcPr marL="0" marR="0" marT="0" marB="0"/>
                </a:tc>
                <a:tc>
                  <a:txBody>
                    <a:bodyPr/>
                    <a:lstStyle/>
                    <a:p>
                      <a:r>
                        <a:rPr lang="en-US" sz="1600" b="1"/>
                        <a:t>Giving a presentation</a:t>
                      </a:r>
                    </a:p>
                  </a:txBody>
                  <a:tcPr marL="0" marR="0" marT="0" marB="0"/>
                </a:tc>
                <a:tc>
                  <a:txBody>
                    <a:bodyPr/>
                    <a:lstStyle/>
                    <a:p>
                      <a:pPr algn="ctr"/>
                      <a:r>
                        <a:rPr lang="en-US" sz="1600" b="1">
                          <a:effectLst/>
                        </a:rPr>
                        <a:t>37</a:t>
                      </a:r>
                    </a:p>
                  </a:txBody>
                  <a:tcPr marL="0" marR="0" marT="0" marB="0"/>
                </a:tc>
                <a:tc>
                  <a:txBody>
                    <a:bodyPr/>
                    <a:lstStyle/>
                    <a:p>
                      <a:pPr algn="ctr"/>
                      <a:r>
                        <a:rPr lang="en-US" sz="1600" b="1">
                          <a:effectLst/>
                        </a:rPr>
                        <a:t>20</a:t>
                      </a:r>
                    </a:p>
                  </a:txBody>
                  <a:tcPr marL="0" marR="0" marT="0" marB="0"/>
                </a:tc>
              </a:tr>
              <a:tr h="194607">
                <a:tc>
                  <a:txBody>
                    <a:bodyPr/>
                    <a:lstStyle/>
                    <a:p>
                      <a:r>
                        <a:rPr lang="en-US" sz="1600" b="1"/>
                        <a:t>16</a:t>
                      </a:r>
                    </a:p>
                  </a:txBody>
                  <a:tcPr marL="0" marR="0" marT="0" marB="0"/>
                </a:tc>
                <a:tc>
                  <a:txBody>
                    <a:bodyPr/>
                    <a:lstStyle/>
                    <a:p>
                      <a:r>
                        <a:rPr lang="en-US" sz="1600" b="1"/>
                        <a:t>Meetings, negotiations</a:t>
                      </a:r>
                    </a:p>
                  </a:txBody>
                  <a:tcPr marL="0" marR="0" marT="0" marB="0"/>
                </a:tc>
                <a:tc>
                  <a:txBody>
                    <a:bodyPr/>
                    <a:lstStyle/>
                    <a:p>
                      <a:pPr algn="ctr"/>
                      <a:r>
                        <a:rPr lang="en-US" sz="1600" b="1">
                          <a:effectLst/>
                        </a:rPr>
                        <a:t>68</a:t>
                      </a:r>
                    </a:p>
                  </a:txBody>
                  <a:tcPr marL="0" marR="0" marT="0" marB="0"/>
                </a:tc>
                <a:tc>
                  <a:txBody>
                    <a:bodyPr/>
                    <a:lstStyle/>
                    <a:p>
                      <a:pPr algn="ctr"/>
                      <a:r>
                        <a:rPr lang="en-US" sz="1600" b="1" dirty="0">
                          <a:effectLst/>
                        </a:rPr>
                        <a:t>26</a:t>
                      </a:r>
                    </a:p>
                  </a:txBody>
                  <a:tcPr marL="0" marR="0" marT="0" marB="0"/>
                </a:tc>
              </a:tr>
            </a:tbl>
          </a:graphicData>
        </a:graphic>
      </p:graphicFrame>
      <p:sp>
        <p:nvSpPr>
          <p:cNvPr id="3" name="Rectangle 1"/>
          <p:cNvSpPr>
            <a:spLocks noChangeArrowheads="1"/>
          </p:cNvSpPr>
          <p:nvPr/>
        </p:nvSpPr>
        <p:spPr bwMode="auto">
          <a:xfrm>
            <a:off x="2562960" y="96610"/>
            <a:ext cx="87373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According to the Finnish survey, their foreign language communication situations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in different occupations are as follows:</a:t>
            </a:r>
            <a:endParaRPr kumimoji="0" lang="en-US" altLang="en-US" sz="18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8994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46438"/>
            <a:ext cx="8911687" cy="781609"/>
          </a:xfrm>
        </p:spPr>
        <p:txBody>
          <a:bodyPr/>
          <a:lstStyle/>
          <a:p>
            <a:r>
              <a:rPr lang="en-US" b="1" dirty="0" smtClean="0"/>
              <a:t>Solar Water Heater</a:t>
            </a:r>
            <a:endParaRPr lang="en-US" b="1" dirty="0"/>
          </a:p>
        </p:txBody>
      </p:sp>
      <p:pic>
        <p:nvPicPr>
          <p:cNvPr id="4" name="Content Placeholder 3"/>
          <p:cNvPicPr>
            <a:picLocks noGrp="1" noChangeAspect="1"/>
          </p:cNvPicPr>
          <p:nvPr>
            <p:ph idx="1"/>
          </p:nvPr>
        </p:nvPicPr>
        <p:blipFill>
          <a:blip r:embed="rId2"/>
          <a:stretch>
            <a:fillRect/>
          </a:stretch>
        </p:blipFill>
        <p:spPr>
          <a:xfrm>
            <a:off x="3521122" y="1078173"/>
            <a:ext cx="6018663" cy="5403704"/>
          </a:xfrm>
          <a:prstGeom prst="rect">
            <a:avLst/>
          </a:prstGeom>
        </p:spPr>
      </p:pic>
    </p:spTree>
    <p:extLst>
      <p:ext uri="{BB962C8B-B14F-4D97-AF65-F5344CB8AC3E}">
        <p14:creationId xmlns:p14="http://schemas.microsoft.com/office/powerpoint/2010/main" val="1360245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592</TotalTime>
  <Words>1231</Words>
  <Application>Microsoft Office PowerPoint</Application>
  <PresentationFormat>Custom</PresentationFormat>
  <Paragraphs>149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Teaching and Learning of Technical English</vt:lpstr>
      <vt:lpstr>Objective of the talk</vt:lpstr>
      <vt:lpstr>AIM of Technical Languages </vt:lpstr>
      <vt:lpstr>Characteristics of Technical English</vt:lpstr>
      <vt:lpstr>Variable Characteristics of Technical English</vt:lpstr>
      <vt:lpstr>TE Vs GE</vt:lpstr>
      <vt:lpstr>PowerPoint Presentation</vt:lpstr>
      <vt:lpstr>PowerPoint Presentation</vt:lpstr>
      <vt:lpstr>Solar Water Heater</vt:lpstr>
      <vt:lpstr>PowerPoint Presentation</vt:lpstr>
      <vt:lpstr>PowerPoint Presentation</vt:lpstr>
      <vt:lpstr>PowerPoint Presentation</vt:lpstr>
      <vt:lpstr>Abbreviation of Computer Terminology </vt:lpstr>
      <vt:lpstr>Taxonomy of vocabulary relative to ESP</vt:lpstr>
      <vt:lpstr>Different types of devices</vt:lpstr>
      <vt:lpstr>PowerPoint Presentation</vt:lpstr>
      <vt:lpstr>Taxonomy of vocabulary relative to ESP</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احسن احمد</cp:lastModifiedBy>
  <cp:revision>30</cp:revision>
  <dcterms:created xsi:type="dcterms:W3CDTF">2014-08-23T10:30:28Z</dcterms:created>
  <dcterms:modified xsi:type="dcterms:W3CDTF">2015-02-24T08:56:21Z</dcterms:modified>
</cp:coreProperties>
</file>